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0109E0-D7E0-48CA-AADE-CE10BDC1306E}" type="datetimeFigureOut">
              <a:rPr lang="en-US" smtClean="0"/>
              <a:t>13/03/2017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E78101-E369-4FCA-8388-3F242F5B3D1F}" type="slidenum">
              <a:rPr lang="en-US" smtClean="0"/>
              <a:t>‹#›</a:t>
            </a:fld>
            <a:endParaRPr lang="en-US"/>
          </a:p>
        </p:txBody>
      </p:sp>
    </p:spTree>
    <p:extLst>
      <p:ext uri="{BB962C8B-B14F-4D97-AF65-F5344CB8AC3E}">
        <p14:creationId xmlns:p14="http://schemas.microsoft.com/office/powerpoint/2010/main" val="993776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BA51AE-2D35-498B-A3B5-7591902325B6}" type="datetimeFigureOut">
              <a:rPr lang="en-US" smtClean="0"/>
              <a:t>13/03/2017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368903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BA51AE-2D35-498B-A3B5-7591902325B6}" type="datetimeFigureOut">
              <a:rPr lang="en-US" smtClean="0"/>
              <a:t>13/03/2017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1845491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BA51AE-2D35-498B-A3B5-7591902325B6}" type="datetimeFigureOut">
              <a:rPr lang="en-US" smtClean="0"/>
              <a:t>13/03/2017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287040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BA51AE-2D35-498B-A3B5-7591902325B6}" type="datetimeFigureOut">
              <a:rPr lang="en-US" smtClean="0"/>
              <a:t>13/03/2017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410884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BA51AE-2D35-498B-A3B5-7591902325B6}" type="datetimeFigureOut">
              <a:rPr lang="en-US" smtClean="0"/>
              <a:t>13/03/2017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294368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BA51AE-2D35-498B-A3B5-7591902325B6}" type="datetimeFigureOut">
              <a:rPr lang="en-US" smtClean="0"/>
              <a:t>13/03/2017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91294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BA51AE-2D35-498B-A3B5-7591902325B6}" type="datetimeFigureOut">
              <a:rPr lang="en-US" smtClean="0"/>
              <a:t>13/03/2017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6365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BA51AE-2D35-498B-A3B5-7591902325B6}" type="datetimeFigureOut">
              <a:rPr lang="en-US" smtClean="0"/>
              <a:t>13/03/2017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132121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A51AE-2D35-498B-A3B5-7591902325B6}" type="datetimeFigureOut">
              <a:rPr lang="en-US" smtClean="0"/>
              <a:t>13/03/2017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405679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A51AE-2D35-498B-A3B5-7591902325B6}" type="datetimeFigureOut">
              <a:rPr lang="en-US" smtClean="0"/>
              <a:t>13/03/2017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1823807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A51AE-2D35-498B-A3B5-7591902325B6}" type="datetimeFigureOut">
              <a:rPr lang="en-US" smtClean="0"/>
              <a:t>13/03/2017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CCEA7-19C0-40A5-9283-C8DCDF15CE5B}" type="slidenum">
              <a:rPr lang="en-US" smtClean="0"/>
              <a:t>‹#›</a:t>
            </a:fld>
            <a:endParaRPr lang="en-US"/>
          </a:p>
        </p:txBody>
      </p:sp>
    </p:spTree>
    <p:extLst>
      <p:ext uri="{BB962C8B-B14F-4D97-AF65-F5344CB8AC3E}">
        <p14:creationId xmlns:p14="http://schemas.microsoft.com/office/powerpoint/2010/main" val="83041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A51AE-2D35-498B-A3B5-7591902325B6}" type="datetimeFigureOut">
              <a:rPr lang="en-US" smtClean="0"/>
              <a:t>13/03/2017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CCEA7-19C0-40A5-9283-C8DCDF15CE5B}" type="slidenum">
              <a:rPr lang="en-US" smtClean="0"/>
              <a:t>‹#›</a:t>
            </a:fld>
            <a:endParaRPr lang="en-US"/>
          </a:p>
        </p:txBody>
      </p:sp>
    </p:spTree>
    <p:extLst>
      <p:ext uri="{BB962C8B-B14F-4D97-AF65-F5344CB8AC3E}">
        <p14:creationId xmlns:p14="http://schemas.microsoft.com/office/powerpoint/2010/main" val="1312745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p:nvSpPr>
        <p:spPr>
          <a:xfrm>
            <a:off x="609601" y="0"/>
            <a:ext cx="7848600"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Chào mừng thầy cô và các em học sinh</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3211" y="4543425"/>
            <a:ext cx="1971675" cy="231457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133600"/>
            <a:ext cx="2143125" cy="214312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874532"/>
            <a:ext cx="7183211" cy="1914525"/>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78436" y="1754326"/>
            <a:ext cx="2076450" cy="2789099"/>
          </a:xfrm>
          <a:prstGeom prst="rect">
            <a:avLst/>
          </a:prstGeom>
        </p:spPr>
      </p:pic>
      <p:sp>
        <p:nvSpPr>
          <p:cNvPr id="9" name="Rectangle 8"/>
          <p:cNvSpPr/>
          <p:nvPr/>
        </p:nvSpPr>
        <p:spPr>
          <a:xfrm>
            <a:off x="1850586" y="2967335"/>
            <a:ext cx="544283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vi-VN"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Môn : Tiếng việt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Rectangle 9"/>
          <p:cNvSpPr/>
          <p:nvPr/>
        </p:nvSpPr>
        <p:spPr>
          <a:xfrm>
            <a:off x="0" y="4276725"/>
            <a:ext cx="8300628" cy="1754326"/>
          </a:xfrm>
          <a:prstGeom prst="rect">
            <a:avLst/>
          </a:prstGeom>
          <a:noFill/>
        </p:spPr>
        <p:txBody>
          <a:bodyPr wrap="square" lIns="91440" tIns="45720" rIns="91440" bIns="45720">
            <a:spAutoFit/>
          </a:bodyPr>
          <a:lstStyle/>
          <a:p>
            <a:pPr algn="ctr"/>
            <a:r>
              <a:rPr lang="en-US" sz="5400" b="1" dirty="0" err="1"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Giáo</a:t>
            </a:r>
            <a:r>
              <a:rPr lang="en-US" sz="5400" b="1" dirty="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 </a:t>
            </a:r>
            <a:r>
              <a:rPr lang="en-US" sz="5400" b="1" dirty="0" err="1"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viên</a:t>
            </a:r>
            <a:r>
              <a:rPr lang="en-US" sz="5400" b="1" dirty="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 </a:t>
            </a:r>
            <a:r>
              <a:rPr lang="en-US" sz="5400" b="1" dirty="0" err="1"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Đặng</a:t>
            </a:r>
            <a:r>
              <a:rPr lang="en-US" sz="5400" b="1" dirty="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 </a:t>
            </a:r>
            <a:r>
              <a:rPr lang="en-US" sz="5400" b="1" dirty="0" err="1"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Thị</a:t>
            </a:r>
            <a:r>
              <a:rPr lang="en-US" sz="5400" b="1" dirty="0"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 </a:t>
            </a:r>
            <a:r>
              <a:rPr lang="en-US" sz="5400" b="1" dirty="0" err="1" smtClean="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Ph</a:t>
            </a:r>
            <a:r>
              <a:rPr lang="vi-VN" sz="5400" b="1">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rPr>
              <a:t>ượng</a:t>
            </a:r>
            <a:endParaRPr lang="en-US" sz="5400" b="1" cap="none" spc="0" dirty="0">
              <a:ln w="19050">
                <a:solidFill>
                  <a:schemeClr val="tx2">
                    <a:tint val="1000"/>
                  </a:schemeClr>
                </a:solidFill>
                <a:prstDash val="solid"/>
              </a:ln>
              <a:solidFill>
                <a:srgbClr val="002060"/>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2486562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p:nvSpPr>
        <p:spPr>
          <a:xfrm>
            <a:off x="1143000" y="2967335"/>
            <a:ext cx="6934200"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5400" b="1" cap="all" spc="0"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 Thi đọc giữa các nhóm</a:t>
            </a:r>
            <a:endParaRPr lang="en-US" sz="5400" b="1" cap="all" spc="0" dirty="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23035510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2" y="34636"/>
            <a:ext cx="9144000" cy="6858000"/>
          </a:xfrm>
          <a:prstGeom prst="rect">
            <a:avLst/>
          </a:prstGeom>
        </p:spPr>
      </p:pic>
      <p:sp>
        <p:nvSpPr>
          <p:cNvPr id="3" name="Rectangle 2"/>
          <p:cNvSpPr/>
          <p:nvPr/>
        </p:nvSpPr>
        <p:spPr>
          <a:xfrm>
            <a:off x="706582" y="1789698"/>
            <a:ext cx="7772400" cy="1938992"/>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60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Cảm ơn cô và các em học sinh</a:t>
            </a:r>
            <a:endParaRPr lang="en-US" sz="6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398313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0" y="2585323"/>
            <a:ext cx="5791200" cy="2585323"/>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vi-VN" sz="5400" b="1" cap="none" spc="0" dirty="0" smtClean="0">
                <a:ln w="11430"/>
                <a:solidFill>
                  <a:srgbClr val="FF0000"/>
                </a:solidFill>
                <a:effectLst>
                  <a:outerShdw blurRad="80000" dist="40000" dir="5040000" algn="tl">
                    <a:srgbClr val="000000">
                      <a:alpha val="30000"/>
                    </a:srgbClr>
                  </a:outerShdw>
                </a:effectLst>
              </a:rPr>
              <a:t>Bài 25A: XEM HỘI THẬT LÀ VUI (tiết 2)</a:t>
            </a:r>
            <a:endParaRPr lang="en-US" sz="5400" b="1" cap="none" spc="0" dirty="0">
              <a:ln w="11430"/>
              <a:solidFill>
                <a:srgbClr val="FF0000"/>
              </a:solidFill>
              <a:effectLst>
                <a:outerShdw blurRad="80000" dist="40000" dir="5040000" algn="tl">
                  <a:srgbClr val="000000">
                    <a:alpha val="30000"/>
                  </a:srgbClr>
                </a:outerShdw>
              </a:effectLst>
            </a:endParaRPr>
          </a:p>
        </p:txBody>
      </p:sp>
      <p:sp>
        <p:nvSpPr>
          <p:cNvPr id="7" name="Rectangle 6"/>
          <p:cNvSpPr/>
          <p:nvPr/>
        </p:nvSpPr>
        <p:spPr>
          <a:xfrm>
            <a:off x="290218" y="6927"/>
            <a:ext cx="8563563"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vi-VN"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Thứ hai ngày 27 tháng 2 năm 2017</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47721744"/>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28"/>
            <a:ext cx="9144000" cy="6857999"/>
          </a:xfrm>
          <a:prstGeom prst="rect">
            <a:avLst/>
          </a:prstGeom>
        </p:spPr>
      </p:pic>
      <p:sp>
        <p:nvSpPr>
          <p:cNvPr id="4" name="Rectangle 3"/>
          <p:cNvSpPr/>
          <p:nvPr/>
        </p:nvSpPr>
        <p:spPr>
          <a:xfrm>
            <a:off x="381000" y="838200"/>
            <a:ext cx="7313220" cy="769441"/>
          </a:xfrm>
          <a:prstGeom prst="rect">
            <a:avLst/>
          </a:prstGeom>
          <a:noFill/>
        </p:spPr>
        <p:txBody>
          <a:bodyPr wrap="none" lIns="91440" tIns="45720" rIns="91440" bIns="45720">
            <a:spAutoFit/>
          </a:bodyPr>
          <a:lstStyle/>
          <a:p>
            <a:pPr algn="ctr"/>
            <a:r>
              <a:rPr lang="vi-VN"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A.HOẠT ĐỘNG CƠ BẢN</a:t>
            </a:r>
            <a:endParaRPr lang="en-U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TextBox 4"/>
          <p:cNvSpPr txBox="1"/>
          <p:nvPr/>
        </p:nvSpPr>
        <p:spPr>
          <a:xfrm>
            <a:off x="395113" y="1893561"/>
            <a:ext cx="3082895" cy="646331"/>
          </a:xfrm>
          <a:prstGeom prst="rect">
            <a:avLst/>
          </a:prstGeom>
          <a:noFill/>
        </p:spPr>
        <p:txBody>
          <a:bodyPr wrap="none" rtlCol="0">
            <a:spAutoFit/>
          </a:bodyPr>
          <a:lstStyle/>
          <a:p>
            <a:r>
              <a:rPr lang="vi-VN" sz="3600" b="1" dirty="0" smtClean="0">
                <a:solidFill>
                  <a:srgbClr val="FF0000"/>
                </a:solidFill>
              </a:rPr>
              <a:t>5.ĐỌC ĐOẠN</a:t>
            </a:r>
            <a:endParaRPr lang="en-US" sz="3600" b="1" dirty="0">
              <a:solidFill>
                <a:srgbClr val="FF0000"/>
              </a:solidFill>
            </a:endParaRPr>
          </a:p>
        </p:txBody>
      </p:sp>
      <p:sp>
        <p:nvSpPr>
          <p:cNvPr id="6" name="TextBox 5"/>
          <p:cNvSpPr txBox="1"/>
          <p:nvPr/>
        </p:nvSpPr>
        <p:spPr>
          <a:xfrm>
            <a:off x="914310" y="2683172"/>
            <a:ext cx="3103735" cy="523220"/>
          </a:xfrm>
          <a:prstGeom prst="rect">
            <a:avLst/>
          </a:prstGeom>
          <a:noFill/>
        </p:spPr>
        <p:txBody>
          <a:bodyPr wrap="none" rtlCol="0">
            <a:spAutoFit/>
          </a:bodyPr>
          <a:lstStyle/>
          <a:p>
            <a:r>
              <a:rPr lang="vi-VN" sz="2800" dirty="0" smtClean="0">
                <a:solidFill>
                  <a:srgbClr val="002060"/>
                </a:solidFill>
              </a:rPr>
              <a:t>Đoạn 1 : giọng kể </a:t>
            </a:r>
          </a:p>
        </p:txBody>
      </p:sp>
      <p:sp>
        <p:nvSpPr>
          <p:cNvPr id="7" name="TextBox 6"/>
          <p:cNvSpPr txBox="1"/>
          <p:nvPr/>
        </p:nvSpPr>
        <p:spPr>
          <a:xfrm>
            <a:off x="914310" y="3206392"/>
            <a:ext cx="8092046" cy="1384995"/>
          </a:xfrm>
          <a:prstGeom prst="rect">
            <a:avLst/>
          </a:prstGeom>
          <a:noFill/>
        </p:spPr>
        <p:txBody>
          <a:bodyPr wrap="square" rtlCol="0">
            <a:spAutoFit/>
          </a:bodyPr>
          <a:lstStyle/>
          <a:p>
            <a:r>
              <a:rPr lang="vi-VN" sz="2800" dirty="0" smtClean="0">
                <a:solidFill>
                  <a:srgbClr val="002060"/>
                </a:solidFill>
              </a:rPr>
              <a:t>Đoạn 2 : 2 câu đầu giọng hơi nhanh, 3 câu tiếp theo đọc chậm,nhấn mạnh các từ ngữ chỉ vẻ lớ ngớ chậm chạp của ông Cản Ngũ</a:t>
            </a:r>
            <a:endParaRPr lang="en-US" sz="2800" dirty="0">
              <a:solidFill>
                <a:srgbClr val="002060"/>
              </a:solidFill>
            </a:endParaRPr>
          </a:p>
        </p:txBody>
      </p:sp>
      <p:sp>
        <p:nvSpPr>
          <p:cNvPr id="8" name="TextBox 7"/>
          <p:cNvSpPr txBox="1"/>
          <p:nvPr/>
        </p:nvSpPr>
        <p:spPr>
          <a:xfrm>
            <a:off x="899554" y="4580501"/>
            <a:ext cx="5044971" cy="523220"/>
          </a:xfrm>
          <a:prstGeom prst="rect">
            <a:avLst/>
          </a:prstGeom>
          <a:noFill/>
        </p:spPr>
        <p:txBody>
          <a:bodyPr wrap="none" rtlCol="0">
            <a:spAutoFit/>
          </a:bodyPr>
          <a:lstStyle/>
          <a:p>
            <a:r>
              <a:rPr lang="vi-VN" sz="2800" dirty="0" smtClean="0">
                <a:solidFill>
                  <a:srgbClr val="002060"/>
                </a:solidFill>
              </a:rPr>
              <a:t>Đoạn 3 : giọng sôi nổi, hồi hộp</a:t>
            </a:r>
            <a:endParaRPr lang="en-US" sz="2800" dirty="0">
              <a:solidFill>
                <a:srgbClr val="002060"/>
              </a:solidFill>
            </a:endParaRPr>
          </a:p>
        </p:txBody>
      </p:sp>
      <p:sp>
        <p:nvSpPr>
          <p:cNvPr id="9" name="TextBox 8"/>
          <p:cNvSpPr txBox="1"/>
          <p:nvPr/>
        </p:nvSpPr>
        <p:spPr>
          <a:xfrm>
            <a:off x="914310" y="5181600"/>
            <a:ext cx="5144357" cy="523220"/>
          </a:xfrm>
          <a:prstGeom prst="rect">
            <a:avLst/>
          </a:prstGeom>
          <a:noFill/>
        </p:spPr>
        <p:txBody>
          <a:bodyPr wrap="none" rtlCol="0">
            <a:spAutoFit/>
          </a:bodyPr>
          <a:lstStyle/>
          <a:p>
            <a:r>
              <a:rPr lang="vi-VN" sz="2800" dirty="0" smtClean="0">
                <a:solidFill>
                  <a:srgbClr val="002060"/>
                </a:solidFill>
              </a:rPr>
              <a:t>Đoạn 4 : giọng sôi nổi, hồi hộp </a:t>
            </a:r>
            <a:endParaRPr lang="en-US" sz="2800" dirty="0">
              <a:solidFill>
                <a:srgbClr val="002060"/>
              </a:solidFill>
            </a:endParaRPr>
          </a:p>
        </p:txBody>
      </p:sp>
      <p:sp>
        <p:nvSpPr>
          <p:cNvPr id="10" name="TextBox 9"/>
          <p:cNvSpPr txBox="1"/>
          <p:nvPr/>
        </p:nvSpPr>
        <p:spPr>
          <a:xfrm>
            <a:off x="914310" y="5943600"/>
            <a:ext cx="5886548" cy="523220"/>
          </a:xfrm>
          <a:prstGeom prst="rect">
            <a:avLst/>
          </a:prstGeom>
          <a:noFill/>
        </p:spPr>
        <p:txBody>
          <a:bodyPr wrap="none" rtlCol="0">
            <a:spAutoFit/>
          </a:bodyPr>
          <a:lstStyle/>
          <a:p>
            <a:r>
              <a:rPr lang="vi-VN" sz="2800" dirty="0" smtClean="0">
                <a:solidFill>
                  <a:srgbClr val="002060"/>
                </a:solidFill>
              </a:rPr>
              <a:t>Đoạn 5 : giọng nhẹ nhàng thoải mái</a:t>
            </a:r>
            <a:endParaRPr lang="en-US" sz="2800" dirty="0">
              <a:solidFill>
                <a:srgbClr val="002060"/>
              </a:solidFill>
            </a:endParaRPr>
          </a:p>
        </p:txBody>
      </p:sp>
    </p:spTree>
    <p:extLst>
      <p:ext uri="{BB962C8B-B14F-4D97-AF65-F5344CB8AC3E}">
        <p14:creationId xmlns:p14="http://schemas.microsoft.com/office/powerpoint/2010/main" val="16867485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3" name="TextBox 2"/>
          <p:cNvSpPr txBox="1"/>
          <p:nvPr/>
        </p:nvSpPr>
        <p:spPr>
          <a:xfrm>
            <a:off x="0" y="34636"/>
            <a:ext cx="6282489" cy="707886"/>
          </a:xfrm>
          <a:prstGeom prst="rect">
            <a:avLst/>
          </a:prstGeom>
          <a:noFill/>
        </p:spPr>
        <p:txBody>
          <a:bodyPr wrap="none" rtlCol="0">
            <a:spAutoFit/>
          </a:bodyPr>
          <a:lstStyle/>
          <a:p>
            <a:r>
              <a:rPr lang="vi-VN" sz="4000" dirty="0" smtClean="0">
                <a:solidFill>
                  <a:srgbClr val="FF0000"/>
                </a:solidFill>
              </a:rPr>
              <a:t>6.Thảo luận, trả lời câu hỏi</a:t>
            </a:r>
            <a:endParaRPr lang="en-US" sz="4000" dirty="0">
              <a:solidFill>
                <a:srgbClr val="FF0000"/>
              </a:solidFill>
            </a:endParaRPr>
          </a:p>
        </p:txBody>
      </p:sp>
      <p:sp>
        <p:nvSpPr>
          <p:cNvPr id="4" name="TextBox 3"/>
          <p:cNvSpPr txBox="1"/>
          <p:nvPr/>
        </p:nvSpPr>
        <p:spPr>
          <a:xfrm>
            <a:off x="-2197" y="1524000"/>
            <a:ext cx="6407268" cy="1077218"/>
          </a:xfrm>
          <a:prstGeom prst="rect">
            <a:avLst/>
          </a:prstGeom>
          <a:noFill/>
        </p:spPr>
        <p:txBody>
          <a:bodyPr wrap="square" rtlCol="0">
            <a:spAutoFit/>
          </a:bodyPr>
          <a:lstStyle/>
          <a:p>
            <a:r>
              <a:rPr lang="vi-VN" sz="3200" dirty="0" smtClean="0">
                <a:solidFill>
                  <a:srgbClr val="C00000"/>
                </a:solidFill>
              </a:rPr>
              <a:t>Ai là người chiến thắng trong hội vật?</a:t>
            </a:r>
            <a:endParaRPr lang="en-US" sz="3200" dirty="0">
              <a:solidFill>
                <a:srgbClr val="C00000"/>
              </a:solidFill>
            </a:endParaRPr>
          </a:p>
        </p:txBody>
      </p:sp>
      <p:sp>
        <p:nvSpPr>
          <p:cNvPr id="5" name="TextBox 4"/>
          <p:cNvSpPr txBox="1"/>
          <p:nvPr/>
        </p:nvSpPr>
        <p:spPr>
          <a:xfrm>
            <a:off x="68864" y="2531804"/>
            <a:ext cx="8996374" cy="584775"/>
          </a:xfrm>
          <a:prstGeom prst="rect">
            <a:avLst/>
          </a:prstGeom>
          <a:noFill/>
        </p:spPr>
        <p:txBody>
          <a:bodyPr wrap="none" rtlCol="0">
            <a:spAutoFit/>
          </a:bodyPr>
          <a:lstStyle/>
          <a:p>
            <a:r>
              <a:rPr lang="vi-VN" sz="3200" dirty="0" smtClean="0">
                <a:solidFill>
                  <a:srgbClr val="002060"/>
                </a:solidFill>
              </a:rPr>
              <a:t>  Ông Cản Ngũ đã chiến thắng trong hội đấu vật.</a:t>
            </a:r>
            <a:endParaRPr lang="en-US" sz="3200" dirty="0">
              <a:solidFill>
                <a:srgbClr val="002060"/>
              </a:solidFill>
            </a:endParaRPr>
          </a:p>
        </p:txBody>
      </p:sp>
      <p:sp>
        <p:nvSpPr>
          <p:cNvPr id="6" name="TextBox 5"/>
          <p:cNvSpPr txBox="1"/>
          <p:nvPr/>
        </p:nvSpPr>
        <p:spPr>
          <a:xfrm>
            <a:off x="-2197" y="3116579"/>
            <a:ext cx="8767879" cy="1077218"/>
          </a:xfrm>
          <a:prstGeom prst="rect">
            <a:avLst/>
          </a:prstGeom>
          <a:noFill/>
        </p:spPr>
        <p:txBody>
          <a:bodyPr wrap="square" rtlCol="0">
            <a:spAutoFit/>
          </a:bodyPr>
          <a:lstStyle/>
          <a:p>
            <a:r>
              <a:rPr lang="vi-VN" sz="3200" dirty="0" smtClean="0">
                <a:solidFill>
                  <a:srgbClr val="C00000"/>
                </a:solidFill>
              </a:rPr>
              <a:t>Qua chi tiết nào trong bài mà em biết ông Cản Ngũ đã chiến thắng trong hội đấu vật?</a:t>
            </a:r>
            <a:endParaRPr lang="en-US" sz="3200" dirty="0">
              <a:solidFill>
                <a:srgbClr val="C00000"/>
              </a:solidFill>
            </a:endParaRPr>
          </a:p>
        </p:txBody>
      </p:sp>
      <p:sp>
        <p:nvSpPr>
          <p:cNvPr id="7" name="TextBox 6"/>
          <p:cNvSpPr txBox="1"/>
          <p:nvPr/>
        </p:nvSpPr>
        <p:spPr>
          <a:xfrm>
            <a:off x="152400" y="4193797"/>
            <a:ext cx="8839200" cy="2062103"/>
          </a:xfrm>
          <a:prstGeom prst="rect">
            <a:avLst/>
          </a:prstGeom>
          <a:noFill/>
        </p:spPr>
        <p:txBody>
          <a:bodyPr wrap="square" rtlCol="0">
            <a:spAutoFit/>
          </a:bodyPr>
          <a:lstStyle/>
          <a:p>
            <a:r>
              <a:rPr lang="vi-VN" sz="3200" dirty="0" smtClean="0">
                <a:solidFill>
                  <a:srgbClr val="002060"/>
                </a:solidFill>
              </a:rPr>
              <a:t>  Qua chi tiết :</a:t>
            </a:r>
          </a:p>
          <a:p>
            <a:r>
              <a:rPr lang="vi-VN" sz="3200" dirty="0">
                <a:solidFill>
                  <a:srgbClr val="002060"/>
                </a:solidFill>
              </a:rPr>
              <a:t> </a:t>
            </a:r>
            <a:r>
              <a:rPr lang="vi-VN" sz="3200" dirty="0" smtClean="0">
                <a:solidFill>
                  <a:srgbClr val="002060"/>
                </a:solidFill>
              </a:rPr>
              <a:t>   Ông thò tay xuống nắm lấy khố Quắm Đen,    nhấc bổng anh ta lên, coi nhẹ nhàng như giơ con ếch có buộc sợi rơm ngang bụng vậy</a:t>
            </a:r>
            <a:endParaRPr lang="en-US" sz="3200" dirty="0">
              <a:solidFill>
                <a:srgbClr val="002060"/>
              </a:solidFill>
            </a:endParaRPr>
          </a:p>
        </p:txBody>
      </p:sp>
    </p:spTree>
    <p:extLst>
      <p:ext uri="{BB962C8B-B14F-4D97-AF65-F5344CB8AC3E}">
        <p14:creationId xmlns:p14="http://schemas.microsoft.com/office/powerpoint/2010/main" val="20663315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057400" y="533400"/>
            <a:ext cx="6389891" cy="646331"/>
          </a:xfrm>
          <a:prstGeom prst="rect">
            <a:avLst/>
          </a:prstGeom>
          <a:noFill/>
        </p:spPr>
        <p:txBody>
          <a:bodyPr wrap="none" rtlCol="0">
            <a:spAutoFit/>
          </a:bodyPr>
          <a:lstStyle/>
          <a:p>
            <a:r>
              <a:rPr lang="vi-VN" sz="3600" b="1" dirty="0" smtClean="0">
                <a:solidFill>
                  <a:srgbClr val="FF0000"/>
                </a:solidFill>
              </a:rPr>
              <a:t>B.HOẠT ĐỘNG THỰC HÀNH</a:t>
            </a:r>
            <a:endParaRPr lang="en-US" sz="3600" b="1" dirty="0">
              <a:solidFill>
                <a:srgbClr val="FF0000"/>
              </a:solidFill>
            </a:endParaRPr>
          </a:p>
        </p:txBody>
      </p:sp>
      <p:sp>
        <p:nvSpPr>
          <p:cNvPr id="4" name="TextBox 3"/>
          <p:cNvSpPr txBox="1"/>
          <p:nvPr/>
        </p:nvSpPr>
        <p:spPr>
          <a:xfrm>
            <a:off x="26252" y="2428726"/>
            <a:ext cx="5159361" cy="584775"/>
          </a:xfrm>
          <a:prstGeom prst="rect">
            <a:avLst/>
          </a:prstGeom>
          <a:noFill/>
        </p:spPr>
        <p:txBody>
          <a:bodyPr wrap="none" rtlCol="0">
            <a:spAutoFit/>
          </a:bodyPr>
          <a:lstStyle/>
          <a:p>
            <a:r>
              <a:rPr lang="vi-VN" sz="3200" dirty="0" smtClean="0">
                <a:solidFill>
                  <a:schemeClr val="accent6">
                    <a:lumMod val="50000"/>
                  </a:schemeClr>
                </a:solidFill>
              </a:rPr>
              <a:t>1. Thảo luận, trả lời câu hỏi</a:t>
            </a:r>
            <a:endParaRPr lang="en-US" sz="3200" dirty="0">
              <a:solidFill>
                <a:schemeClr val="accent6">
                  <a:lumMod val="50000"/>
                </a:schemeClr>
              </a:solidFill>
            </a:endParaRPr>
          </a:p>
        </p:txBody>
      </p:sp>
      <p:sp>
        <p:nvSpPr>
          <p:cNvPr id="5" name="TextBox 4"/>
          <p:cNvSpPr txBox="1"/>
          <p:nvPr/>
        </p:nvSpPr>
        <p:spPr>
          <a:xfrm>
            <a:off x="561109" y="3013501"/>
            <a:ext cx="7886182" cy="1077218"/>
          </a:xfrm>
          <a:prstGeom prst="rect">
            <a:avLst/>
          </a:prstGeom>
          <a:noFill/>
        </p:spPr>
        <p:txBody>
          <a:bodyPr wrap="square" rtlCol="0">
            <a:spAutoFit/>
          </a:bodyPr>
          <a:lstStyle/>
          <a:p>
            <a:r>
              <a:rPr lang="vi-VN" sz="3200" dirty="0" smtClean="0">
                <a:solidFill>
                  <a:srgbClr val="C00000"/>
                </a:solidFill>
              </a:rPr>
              <a:t>Câu hỏi có 1: tìm những chi tiết miêu tả cảnh nhộn nhịp của sới vật?</a:t>
            </a:r>
            <a:endParaRPr lang="en-US" sz="3200" dirty="0">
              <a:solidFill>
                <a:srgbClr val="C00000"/>
              </a:solidFill>
            </a:endParaRPr>
          </a:p>
        </p:txBody>
      </p:sp>
      <p:sp>
        <p:nvSpPr>
          <p:cNvPr id="6" name="TextBox 5"/>
          <p:cNvSpPr txBox="1"/>
          <p:nvPr/>
        </p:nvSpPr>
        <p:spPr>
          <a:xfrm>
            <a:off x="914400" y="4083792"/>
            <a:ext cx="6934200" cy="584775"/>
          </a:xfrm>
          <a:prstGeom prst="rect">
            <a:avLst/>
          </a:prstGeom>
          <a:noFill/>
        </p:spPr>
        <p:txBody>
          <a:bodyPr wrap="square" rtlCol="0">
            <a:spAutoFit/>
          </a:bodyPr>
          <a:lstStyle/>
          <a:p>
            <a:r>
              <a:rPr lang="vi-VN" sz="3200" dirty="0" smtClean="0"/>
              <a:t>-Tiếng trống vật nổi lên dồn dập</a:t>
            </a:r>
            <a:endParaRPr lang="en-US" sz="3200" dirty="0"/>
          </a:p>
        </p:txBody>
      </p:sp>
      <p:sp>
        <p:nvSpPr>
          <p:cNvPr id="7" name="TextBox 6"/>
          <p:cNvSpPr txBox="1"/>
          <p:nvPr/>
        </p:nvSpPr>
        <p:spPr>
          <a:xfrm>
            <a:off x="914400" y="4491479"/>
            <a:ext cx="6603090" cy="584775"/>
          </a:xfrm>
          <a:prstGeom prst="rect">
            <a:avLst/>
          </a:prstGeom>
          <a:noFill/>
        </p:spPr>
        <p:txBody>
          <a:bodyPr wrap="none" rtlCol="0">
            <a:spAutoFit/>
          </a:bodyPr>
          <a:lstStyle/>
          <a:p>
            <a:r>
              <a:rPr lang="vi-VN" sz="3200" dirty="0" smtClean="0"/>
              <a:t>-Người tứ xứ đổ về như nước chảy</a:t>
            </a:r>
            <a:endParaRPr lang="en-US" sz="3200" dirty="0"/>
          </a:p>
        </p:txBody>
      </p:sp>
      <p:sp>
        <p:nvSpPr>
          <p:cNvPr id="8" name="TextBox 7"/>
          <p:cNvSpPr txBox="1"/>
          <p:nvPr/>
        </p:nvSpPr>
        <p:spPr>
          <a:xfrm>
            <a:off x="914400" y="4953000"/>
            <a:ext cx="8077200" cy="1569660"/>
          </a:xfrm>
          <a:prstGeom prst="rect">
            <a:avLst/>
          </a:prstGeom>
          <a:noFill/>
        </p:spPr>
        <p:txBody>
          <a:bodyPr wrap="square" rtlCol="0">
            <a:spAutoFit/>
          </a:bodyPr>
          <a:lstStyle/>
          <a:p>
            <a:r>
              <a:rPr lang="vi-VN" sz="3200" dirty="0" smtClean="0"/>
              <a:t>-Người ta chen lấn nhau,quây kín quanh sới vật, nhiều người phải trèo lên những cây cao gần đấy xem cho rõ</a:t>
            </a:r>
            <a:endParaRPr lang="en-US" sz="3200" dirty="0"/>
          </a:p>
        </p:txBody>
      </p:sp>
    </p:spTree>
    <p:extLst>
      <p:ext uri="{BB962C8B-B14F-4D97-AF65-F5344CB8AC3E}">
        <p14:creationId xmlns:p14="http://schemas.microsoft.com/office/powerpoint/2010/main" val="57241836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057400" y="533400"/>
            <a:ext cx="6389891" cy="646331"/>
          </a:xfrm>
          <a:prstGeom prst="rect">
            <a:avLst/>
          </a:prstGeom>
          <a:noFill/>
        </p:spPr>
        <p:txBody>
          <a:bodyPr wrap="none" rtlCol="0">
            <a:spAutoFit/>
          </a:bodyPr>
          <a:lstStyle/>
          <a:p>
            <a:r>
              <a:rPr lang="vi-VN" sz="3600" b="1" dirty="0" smtClean="0">
                <a:solidFill>
                  <a:srgbClr val="FF0000"/>
                </a:solidFill>
              </a:rPr>
              <a:t>B.HOẠT ĐỘNG THỰC HÀNH</a:t>
            </a:r>
            <a:endParaRPr lang="en-US" sz="3600" b="1" dirty="0">
              <a:solidFill>
                <a:srgbClr val="FF0000"/>
              </a:solidFill>
            </a:endParaRPr>
          </a:p>
        </p:txBody>
      </p:sp>
      <p:sp>
        <p:nvSpPr>
          <p:cNvPr id="4" name="TextBox 3"/>
          <p:cNvSpPr txBox="1"/>
          <p:nvPr/>
        </p:nvSpPr>
        <p:spPr>
          <a:xfrm>
            <a:off x="0" y="2209800"/>
            <a:ext cx="5159361" cy="584775"/>
          </a:xfrm>
          <a:prstGeom prst="rect">
            <a:avLst/>
          </a:prstGeom>
          <a:noFill/>
        </p:spPr>
        <p:txBody>
          <a:bodyPr wrap="none" rtlCol="0">
            <a:spAutoFit/>
          </a:bodyPr>
          <a:lstStyle/>
          <a:p>
            <a:r>
              <a:rPr lang="vi-VN" sz="3200" dirty="0" smtClean="0">
                <a:solidFill>
                  <a:schemeClr val="accent6">
                    <a:lumMod val="50000"/>
                  </a:schemeClr>
                </a:solidFill>
              </a:rPr>
              <a:t>1. Thảo luận, trả lời câu hỏi</a:t>
            </a:r>
            <a:endParaRPr lang="en-US" sz="3200" dirty="0">
              <a:solidFill>
                <a:schemeClr val="accent6">
                  <a:lumMod val="50000"/>
                </a:schemeClr>
              </a:solidFill>
            </a:endParaRPr>
          </a:p>
        </p:txBody>
      </p:sp>
      <p:sp>
        <p:nvSpPr>
          <p:cNvPr id="6" name="TextBox 5"/>
          <p:cNvSpPr txBox="1"/>
          <p:nvPr/>
        </p:nvSpPr>
        <p:spPr>
          <a:xfrm>
            <a:off x="304800" y="2735114"/>
            <a:ext cx="8534400" cy="954107"/>
          </a:xfrm>
          <a:prstGeom prst="rect">
            <a:avLst/>
          </a:prstGeom>
          <a:noFill/>
        </p:spPr>
        <p:txBody>
          <a:bodyPr wrap="square" rtlCol="0">
            <a:spAutoFit/>
          </a:bodyPr>
          <a:lstStyle/>
          <a:p>
            <a:r>
              <a:rPr lang="vi-VN" sz="2800" dirty="0" smtClean="0">
                <a:solidFill>
                  <a:srgbClr val="C00000"/>
                </a:solidFill>
              </a:rPr>
              <a:t>Câu hỏi hỏi 2: Cách đánh của ông Cản Ngũ và Quắm Đen có gì khác nhau?</a:t>
            </a:r>
            <a:endParaRPr lang="en-US" sz="2800" dirty="0">
              <a:solidFill>
                <a:srgbClr val="C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579035063"/>
              </p:ext>
            </p:extLst>
          </p:nvPr>
        </p:nvGraphicFramePr>
        <p:xfrm>
          <a:off x="533400" y="3596640"/>
          <a:ext cx="8132584" cy="3130324"/>
        </p:xfrm>
        <a:graphic>
          <a:graphicData uri="http://schemas.openxmlformats.org/drawingml/2006/table">
            <a:tbl>
              <a:tblPr firstRow="1" bandRow="1">
                <a:tableStyleId>{3C2FFA5D-87B4-456A-9821-1D502468CF0F}</a:tableStyleId>
              </a:tblPr>
              <a:tblGrid>
                <a:gridCol w="4066292"/>
                <a:gridCol w="4066292"/>
              </a:tblGrid>
              <a:tr h="435836">
                <a:tc>
                  <a:txBody>
                    <a:bodyPr/>
                    <a:lstStyle/>
                    <a:p>
                      <a:r>
                        <a:rPr lang="vi-VN" sz="2400" dirty="0" smtClean="0"/>
                        <a:t>Cách</a:t>
                      </a:r>
                      <a:r>
                        <a:rPr lang="vi-VN" sz="2400" baseline="0" dirty="0" smtClean="0"/>
                        <a:t> đánh của Cản Ngũ</a:t>
                      </a:r>
                      <a:endParaRPr lang="en-US" sz="2400" dirty="0"/>
                    </a:p>
                  </a:txBody>
                  <a:tcPr/>
                </a:tc>
                <a:tc>
                  <a:txBody>
                    <a:bodyPr/>
                    <a:lstStyle/>
                    <a:p>
                      <a:r>
                        <a:rPr lang="vi-VN" sz="2400" dirty="0" smtClean="0"/>
                        <a:t>Cách</a:t>
                      </a:r>
                      <a:r>
                        <a:rPr lang="vi-VN" sz="2400" baseline="0" dirty="0" smtClean="0"/>
                        <a:t> dánh của Quắm đen</a:t>
                      </a:r>
                      <a:endParaRPr lang="en-US" sz="2400" dirty="0"/>
                    </a:p>
                  </a:txBody>
                  <a:tcPr/>
                </a:tc>
              </a:tr>
              <a:tr h="2673124">
                <a:tc>
                  <a:txBody>
                    <a:bodyPr/>
                    <a:lstStyle/>
                    <a:p>
                      <a:r>
                        <a:rPr lang="vi-VN" sz="2800" dirty="0" smtClean="0"/>
                        <a:t>Lớ ngớ,</a:t>
                      </a:r>
                      <a:r>
                        <a:rPr lang="vi-VN" sz="2800" baseline="0" dirty="0" smtClean="0"/>
                        <a:t> chậm chạp làm người xem chán ngắt</a:t>
                      </a:r>
                      <a:endParaRPr lang="en-US" sz="2800" dirty="0"/>
                    </a:p>
                  </a:txBody>
                  <a:tcPr/>
                </a:tc>
                <a:tc>
                  <a:txBody>
                    <a:bodyPr/>
                    <a:lstStyle/>
                    <a:p>
                      <a:r>
                        <a:rPr lang="vi-VN" sz="2800" dirty="0" smtClean="0"/>
                        <a:t>Nhanh</a:t>
                      </a:r>
                      <a:r>
                        <a:rPr lang="vi-VN" sz="2800" baseline="0" dirty="0" smtClean="0"/>
                        <a:t> nhẹn, đánh dồn dập, đánh ráo riết. Vờn bên trái, đánh bên phải, dứ trên, đánh dưới, thoắt biến, thoắt hóa khôn lường</a:t>
                      </a:r>
                      <a:endParaRPr lang="en-US" sz="2800" dirty="0"/>
                    </a:p>
                  </a:txBody>
                  <a:tcPr/>
                </a:tc>
              </a:tr>
            </a:tbl>
          </a:graphicData>
        </a:graphic>
      </p:graphicFrame>
    </p:spTree>
    <p:extLst>
      <p:ext uri="{BB962C8B-B14F-4D97-AF65-F5344CB8AC3E}">
        <p14:creationId xmlns:p14="http://schemas.microsoft.com/office/powerpoint/2010/main" val="13395695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057400" y="533400"/>
            <a:ext cx="6389891" cy="646331"/>
          </a:xfrm>
          <a:prstGeom prst="rect">
            <a:avLst/>
          </a:prstGeom>
          <a:noFill/>
        </p:spPr>
        <p:txBody>
          <a:bodyPr wrap="none" rtlCol="0">
            <a:spAutoFit/>
          </a:bodyPr>
          <a:lstStyle/>
          <a:p>
            <a:r>
              <a:rPr lang="vi-VN" sz="3600" b="1" dirty="0" smtClean="0">
                <a:solidFill>
                  <a:srgbClr val="FF0000"/>
                </a:solidFill>
              </a:rPr>
              <a:t>B.HOẠT ĐỘNG THỰC HÀNH</a:t>
            </a:r>
            <a:endParaRPr lang="en-US" sz="3600" b="1" dirty="0">
              <a:solidFill>
                <a:srgbClr val="FF0000"/>
              </a:solidFill>
            </a:endParaRPr>
          </a:p>
        </p:txBody>
      </p:sp>
      <p:sp>
        <p:nvSpPr>
          <p:cNvPr id="4" name="TextBox 3"/>
          <p:cNvSpPr txBox="1"/>
          <p:nvPr/>
        </p:nvSpPr>
        <p:spPr>
          <a:xfrm>
            <a:off x="72202" y="2362200"/>
            <a:ext cx="5159361" cy="584775"/>
          </a:xfrm>
          <a:prstGeom prst="rect">
            <a:avLst/>
          </a:prstGeom>
          <a:noFill/>
        </p:spPr>
        <p:txBody>
          <a:bodyPr wrap="none" rtlCol="0">
            <a:spAutoFit/>
          </a:bodyPr>
          <a:lstStyle/>
          <a:p>
            <a:r>
              <a:rPr lang="vi-VN" sz="3200" dirty="0" smtClean="0">
                <a:solidFill>
                  <a:schemeClr val="accent6">
                    <a:lumMod val="50000"/>
                  </a:schemeClr>
                </a:solidFill>
              </a:rPr>
              <a:t>1. Thảo luận, trả lời câu hỏi</a:t>
            </a:r>
            <a:endParaRPr lang="en-US" sz="3200" dirty="0">
              <a:solidFill>
                <a:schemeClr val="accent6">
                  <a:lumMod val="50000"/>
                </a:schemeClr>
              </a:solidFill>
            </a:endParaRPr>
          </a:p>
        </p:txBody>
      </p:sp>
      <p:sp>
        <p:nvSpPr>
          <p:cNvPr id="5" name="TextBox 4"/>
          <p:cNvSpPr txBox="1"/>
          <p:nvPr/>
        </p:nvSpPr>
        <p:spPr>
          <a:xfrm>
            <a:off x="762000" y="3429000"/>
            <a:ext cx="184731" cy="369332"/>
          </a:xfrm>
          <a:prstGeom prst="rect">
            <a:avLst/>
          </a:prstGeom>
          <a:noFill/>
        </p:spPr>
        <p:txBody>
          <a:bodyPr wrap="none" rtlCol="0">
            <a:spAutoFit/>
          </a:bodyPr>
          <a:lstStyle/>
          <a:p>
            <a:endParaRPr lang="en-US" dirty="0"/>
          </a:p>
        </p:txBody>
      </p:sp>
      <p:sp>
        <p:nvSpPr>
          <p:cNvPr id="6" name="TextBox 5"/>
          <p:cNvSpPr txBox="1"/>
          <p:nvPr/>
        </p:nvSpPr>
        <p:spPr>
          <a:xfrm>
            <a:off x="463023" y="3059668"/>
            <a:ext cx="8299978" cy="954107"/>
          </a:xfrm>
          <a:prstGeom prst="rect">
            <a:avLst/>
          </a:prstGeom>
          <a:noFill/>
        </p:spPr>
        <p:txBody>
          <a:bodyPr wrap="square" rtlCol="0">
            <a:spAutoFit/>
          </a:bodyPr>
          <a:lstStyle/>
          <a:p>
            <a:r>
              <a:rPr lang="vi-VN" sz="2800" dirty="0" smtClean="0">
                <a:solidFill>
                  <a:srgbClr val="C00000"/>
                </a:solidFill>
              </a:rPr>
              <a:t>Câu hỏi 3 : Việc ông Cản Ngũ bước hụt đã làm thay đổi keo vật như thế nào?</a:t>
            </a:r>
            <a:endParaRPr lang="en-US" sz="2800" dirty="0">
              <a:solidFill>
                <a:srgbClr val="C00000"/>
              </a:solidFill>
            </a:endParaRPr>
          </a:p>
        </p:txBody>
      </p:sp>
      <p:sp>
        <p:nvSpPr>
          <p:cNvPr id="8" name="TextBox 7"/>
          <p:cNvSpPr txBox="1"/>
          <p:nvPr/>
        </p:nvSpPr>
        <p:spPr>
          <a:xfrm>
            <a:off x="463022" y="4147066"/>
            <a:ext cx="8299978" cy="1815882"/>
          </a:xfrm>
          <a:prstGeom prst="rect">
            <a:avLst/>
          </a:prstGeom>
          <a:noFill/>
        </p:spPr>
        <p:txBody>
          <a:bodyPr wrap="square" rtlCol="0">
            <a:spAutoFit/>
          </a:bodyPr>
          <a:lstStyle/>
          <a:p>
            <a:r>
              <a:rPr lang="vi-VN" sz="2800" dirty="0" smtClean="0">
                <a:solidFill>
                  <a:srgbClr val="002060"/>
                </a:solidFill>
              </a:rPr>
              <a:t>Ông Cản Ngũ bước hụt đã tạo cơ hội cho Quắm Đen nhanh như cắt luồn qua hai cánh tay của ông, ôm lấy một bên chân ông, bốc lên khiến người xem tưởng chừng như ông Cản Ngũ sẽ thua cuộc</a:t>
            </a:r>
            <a:endParaRPr lang="en-US" sz="2800" dirty="0">
              <a:solidFill>
                <a:srgbClr val="002060"/>
              </a:solidFill>
            </a:endParaRPr>
          </a:p>
        </p:txBody>
      </p:sp>
    </p:spTree>
    <p:extLst>
      <p:ext uri="{BB962C8B-B14F-4D97-AF65-F5344CB8AC3E}">
        <p14:creationId xmlns:p14="http://schemas.microsoft.com/office/powerpoint/2010/main" val="10581010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057400" y="533400"/>
            <a:ext cx="6389891" cy="646331"/>
          </a:xfrm>
          <a:prstGeom prst="rect">
            <a:avLst/>
          </a:prstGeom>
          <a:noFill/>
        </p:spPr>
        <p:txBody>
          <a:bodyPr wrap="none" rtlCol="0">
            <a:spAutoFit/>
          </a:bodyPr>
          <a:lstStyle/>
          <a:p>
            <a:r>
              <a:rPr lang="vi-VN" sz="3600" b="1" dirty="0" smtClean="0">
                <a:solidFill>
                  <a:srgbClr val="FF0000"/>
                </a:solidFill>
              </a:rPr>
              <a:t>B.HOẠT ĐỘNG THỰC HÀNH</a:t>
            </a:r>
            <a:endParaRPr lang="en-US" sz="3600" b="1" dirty="0">
              <a:solidFill>
                <a:srgbClr val="FF0000"/>
              </a:solidFill>
            </a:endParaRPr>
          </a:p>
        </p:txBody>
      </p:sp>
      <p:sp>
        <p:nvSpPr>
          <p:cNvPr id="4" name="TextBox 3"/>
          <p:cNvSpPr txBox="1"/>
          <p:nvPr/>
        </p:nvSpPr>
        <p:spPr>
          <a:xfrm>
            <a:off x="72202" y="2362200"/>
            <a:ext cx="5159361" cy="584775"/>
          </a:xfrm>
          <a:prstGeom prst="rect">
            <a:avLst/>
          </a:prstGeom>
          <a:noFill/>
        </p:spPr>
        <p:txBody>
          <a:bodyPr wrap="none" rtlCol="0">
            <a:spAutoFit/>
          </a:bodyPr>
          <a:lstStyle/>
          <a:p>
            <a:r>
              <a:rPr lang="vi-VN" sz="3200" dirty="0" smtClean="0">
                <a:solidFill>
                  <a:schemeClr val="accent6">
                    <a:lumMod val="50000"/>
                  </a:schemeClr>
                </a:solidFill>
              </a:rPr>
              <a:t>1. Thảo luận, trả lời câu hỏi</a:t>
            </a:r>
            <a:endParaRPr lang="en-US" sz="3200" dirty="0">
              <a:solidFill>
                <a:schemeClr val="accent6">
                  <a:lumMod val="50000"/>
                </a:schemeClr>
              </a:solidFill>
            </a:endParaRPr>
          </a:p>
        </p:txBody>
      </p:sp>
      <p:sp>
        <p:nvSpPr>
          <p:cNvPr id="5" name="TextBox 4"/>
          <p:cNvSpPr txBox="1"/>
          <p:nvPr/>
        </p:nvSpPr>
        <p:spPr>
          <a:xfrm>
            <a:off x="432020" y="3167390"/>
            <a:ext cx="8015271" cy="523220"/>
          </a:xfrm>
          <a:prstGeom prst="rect">
            <a:avLst/>
          </a:prstGeom>
          <a:noFill/>
        </p:spPr>
        <p:txBody>
          <a:bodyPr wrap="none" rtlCol="0">
            <a:spAutoFit/>
          </a:bodyPr>
          <a:lstStyle/>
          <a:p>
            <a:r>
              <a:rPr lang="vi-VN" sz="2800" dirty="0" smtClean="0">
                <a:solidFill>
                  <a:srgbClr val="C00000"/>
                </a:solidFill>
              </a:rPr>
              <a:t>Câu hỏi 4 : Theo em, vì sao ông Cản Ngũ thắng?</a:t>
            </a:r>
            <a:endParaRPr lang="en-US" sz="2800" dirty="0">
              <a:solidFill>
                <a:srgbClr val="C00000"/>
              </a:solidFill>
            </a:endParaRPr>
          </a:p>
        </p:txBody>
      </p:sp>
      <p:sp>
        <p:nvSpPr>
          <p:cNvPr id="6" name="TextBox 5"/>
          <p:cNvSpPr txBox="1"/>
          <p:nvPr/>
        </p:nvSpPr>
        <p:spPr>
          <a:xfrm>
            <a:off x="743955" y="3810000"/>
            <a:ext cx="7391400" cy="2862322"/>
          </a:xfrm>
          <a:prstGeom prst="rect">
            <a:avLst/>
          </a:prstGeom>
          <a:noFill/>
        </p:spPr>
        <p:txBody>
          <a:bodyPr wrap="square" rtlCol="0">
            <a:spAutoFit/>
          </a:bodyPr>
          <a:lstStyle/>
          <a:p>
            <a:r>
              <a:rPr lang="vi-VN" sz="3200" dirty="0" smtClean="0">
                <a:solidFill>
                  <a:srgbClr val="002060"/>
                </a:solidFill>
              </a:rPr>
              <a:t>Ông Cản Ngũ thắng vì ông</a:t>
            </a:r>
            <a:r>
              <a:rPr lang="en-US" sz="3200" dirty="0" smtClean="0">
                <a:solidFill>
                  <a:srgbClr val="002060"/>
                </a:solidFill>
              </a:rPr>
              <a:t> </a:t>
            </a:r>
            <a:r>
              <a:rPr lang="en-US" sz="3600" dirty="0" err="1">
                <a:solidFill>
                  <a:srgbClr val="002060"/>
                </a:solidFill>
              </a:rPr>
              <a:t>là</a:t>
            </a:r>
            <a:r>
              <a:rPr lang="en-US" sz="3600" dirty="0">
                <a:solidFill>
                  <a:srgbClr val="002060"/>
                </a:solidFill>
              </a:rPr>
              <a:t> </a:t>
            </a:r>
            <a:r>
              <a:rPr lang="en-US" sz="3600" dirty="0" err="1">
                <a:solidFill>
                  <a:srgbClr val="002060"/>
                </a:solidFill>
              </a:rPr>
              <a:t>người</a:t>
            </a:r>
            <a:r>
              <a:rPr lang="en-US" sz="3600" dirty="0">
                <a:solidFill>
                  <a:srgbClr val="002060"/>
                </a:solidFill>
              </a:rPr>
              <a:t> </a:t>
            </a:r>
            <a:r>
              <a:rPr lang="en-US" sz="3600" dirty="0" err="1">
                <a:solidFill>
                  <a:srgbClr val="002060"/>
                </a:solidFill>
              </a:rPr>
              <a:t>điềm</a:t>
            </a:r>
            <a:r>
              <a:rPr lang="en-US" sz="3600" dirty="0">
                <a:solidFill>
                  <a:srgbClr val="002060"/>
                </a:solidFill>
              </a:rPr>
              <a:t> </a:t>
            </a:r>
            <a:r>
              <a:rPr lang="en-US" sz="3600" dirty="0" err="1">
                <a:solidFill>
                  <a:srgbClr val="002060"/>
                </a:solidFill>
              </a:rPr>
              <a:t>đạm</a:t>
            </a:r>
            <a:r>
              <a:rPr lang="en-US" sz="3600" dirty="0">
                <a:solidFill>
                  <a:srgbClr val="002060"/>
                </a:solidFill>
              </a:rPr>
              <a:t>, </a:t>
            </a:r>
            <a:r>
              <a:rPr lang="en-US" sz="3600" dirty="0" err="1">
                <a:solidFill>
                  <a:srgbClr val="002060"/>
                </a:solidFill>
              </a:rPr>
              <a:t>mưu</a:t>
            </a:r>
            <a:r>
              <a:rPr lang="en-US" sz="3600" dirty="0">
                <a:solidFill>
                  <a:srgbClr val="002060"/>
                </a:solidFill>
              </a:rPr>
              <a:t> </a:t>
            </a:r>
            <a:r>
              <a:rPr lang="en-US" sz="3600" dirty="0" err="1">
                <a:solidFill>
                  <a:srgbClr val="002060"/>
                </a:solidFill>
              </a:rPr>
              <a:t>trí</a:t>
            </a:r>
            <a:r>
              <a:rPr lang="en-US" sz="3600" dirty="0">
                <a:solidFill>
                  <a:srgbClr val="002060"/>
                </a:solidFill>
              </a:rPr>
              <a:t> </a:t>
            </a:r>
            <a:r>
              <a:rPr lang="en-US" sz="3600" dirty="0" err="1">
                <a:solidFill>
                  <a:srgbClr val="002060"/>
                </a:solidFill>
              </a:rPr>
              <a:t>và</a:t>
            </a:r>
            <a:r>
              <a:rPr lang="en-US" sz="3600" dirty="0">
                <a:solidFill>
                  <a:srgbClr val="002060"/>
                </a:solidFill>
              </a:rPr>
              <a:t> </a:t>
            </a:r>
            <a:r>
              <a:rPr lang="en-US" sz="3600" dirty="0" err="1">
                <a:solidFill>
                  <a:srgbClr val="002060"/>
                </a:solidFill>
              </a:rPr>
              <a:t>giàu</a:t>
            </a:r>
            <a:r>
              <a:rPr lang="en-US" sz="3600" dirty="0">
                <a:solidFill>
                  <a:srgbClr val="002060"/>
                </a:solidFill>
              </a:rPr>
              <a:t> </a:t>
            </a:r>
            <a:r>
              <a:rPr lang="en-US" sz="3600" dirty="0" err="1">
                <a:solidFill>
                  <a:srgbClr val="002060"/>
                </a:solidFill>
              </a:rPr>
              <a:t>kinh</a:t>
            </a:r>
            <a:r>
              <a:rPr lang="en-US" sz="3600" dirty="0">
                <a:solidFill>
                  <a:srgbClr val="002060"/>
                </a:solidFill>
              </a:rPr>
              <a:t> </a:t>
            </a:r>
            <a:r>
              <a:rPr lang="en-US" sz="3600" dirty="0" err="1" smtClean="0">
                <a:solidFill>
                  <a:srgbClr val="002060"/>
                </a:solidFill>
              </a:rPr>
              <a:t>nghiệm</a:t>
            </a:r>
            <a:r>
              <a:rPr lang="vi-VN" sz="3200" dirty="0" smtClean="0">
                <a:solidFill>
                  <a:srgbClr val="002060"/>
                </a:solidFill>
              </a:rPr>
              <a:t>. Còn Quắm đen lại là người </a:t>
            </a:r>
            <a:r>
              <a:rPr lang="en-US" sz="3600" dirty="0" err="1">
                <a:solidFill>
                  <a:srgbClr val="002060"/>
                </a:solidFill>
              </a:rPr>
              <a:t>khỏe</a:t>
            </a:r>
            <a:r>
              <a:rPr lang="en-US" sz="3600" dirty="0">
                <a:solidFill>
                  <a:srgbClr val="002060"/>
                </a:solidFill>
              </a:rPr>
              <a:t> </a:t>
            </a:r>
            <a:r>
              <a:rPr lang="en-US" sz="3600" dirty="0" err="1">
                <a:solidFill>
                  <a:srgbClr val="002060"/>
                </a:solidFill>
              </a:rPr>
              <a:t>mạnh</a:t>
            </a:r>
            <a:r>
              <a:rPr lang="en-US" sz="3600" dirty="0">
                <a:solidFill>
                  <a:srgbClr val="002060"/>
                </a:solidFill>
              </a:rPr>
              <a:t> </a:t>
            </a:r>
            <a:r>
              <a:rPr lang="en-US" sz="3600" dirty="0" err="1">
                <a:solidFill>
                  <a:srgbClr val="002060"/>
                </a:solidFill>
              </a:rPr>
              <a:t>nhưng</a:t>
            </a:r>
            <a:r>
              <a:rPr lang="en-US" sz="3600" dirty="0">
                <a:solidFill>
                  <a:srgbClr val="002060"/>
                </a:solidFill>
              </a:rPr>
              <a:t> </a:t>
            </a:r>
            <a:r>
              <a:rPr lang="vi-VN" sz="3200" dirty="0" smtClean="0">
                <a:solidFill>
                  <a:srgbClr val="002060"/>
                </a:solidFill>
              </a:rPr>
              <a:t>xốc</a:t>
            </a:r>
            <a:r>
              <a:rPr lang="en-US" sz="3600" dirty="0" smtClean="0">
                <a:solidFill>
                  <a:srgbClr val="002060"/>
                </a:solidFill>
              </a:rPr>
              <a:t> </a:t>
            </a:r>
            <a:r>
              <a:rPr lang="en-US" sz="3600" dirty="0" err="1">
                <a:solidFill>
                  <a:srgbClr val="002060"/>
                </a:solidFill>
              </a:rPr>
              <a:t>nổi</a:t>
            </a:r>
            <a:r>
              <a:rPr lang="en-US" sz="3600" dirty="0">
                <a:solidFill>
                  <a:srgbClr val="002060"/>
                </a:solidFill>
              </a:rPr>
              <a:t>, </a:t>
            </a:r>
            <a:r>
              <a:rPr lang="en-US" sz="3600" dirty="0" err="1">
                <a:solidFill>
                  <a:srgbClr val="002060"/>
                </a:solidFill>
              </a:rPr>
              <a:t>hiếu</a:t>
            </a:r>
            <a:r>
              <a:rPr lang="en-US" sz="3600" dirty="0">
                <a:solidFill>
                  <a:srgbClr val="002060"/>
                </a:solidFill>
              </a:rPr>
              <a:t> </a:t>
            </a:r>
            <a:r>
              <a:rPr lang="en-US" sz="3600" dirty="0" err="1">
                <a:solidFill>
                  <a:srgbClr val="002060"/>
                </a:solidFill>
              </a:rPr>
              <a:t>thắng</a:t>
            </a:r>
            <a:r>
              <a:rPr lang="en-US" sz="3600" dirty="0">
                <a:solidFill>
                  <a:srgbClr val="002060"/>
                </a:solidFill>
              </a:rPr>
              <a:t> </a:t>
            </a:r>
            <a:r>
              <a:rPr lang="en-US" sz="3600" dirty="0" err="1">
                <a:solidFill>
                  <a:srgbClr val="002060"/>
                </a:solidFill>
              </a:rPr>
              <a:t>và</a:t>
            </a:r>
            <a:r>
              <a:rPr lang="en-US" sz="3600" dirty="0">
                <a:solidFill>
                  <a:srgbClr val="002060"/>
                </a:solidFill>
              </a:rPr>
              <a:t> </a:t>
            </a:r>
            <a:r>
              <a:rPr lang="en-US" sz="3600" dirty="0" err="1">
                <a:solidFill>
                  <a:srgbClr val="002060"/>
                </a:solidFill>
              </a:rPr>
              <a:t>thiếu</a:t>
            </a:r>
            <a:r>
              <a:rPr lang="en-US" sz="3600" dirty="0">
                <a:solidFill>
                  <a:srgbClr val="002060"/>
                </a:solidFill>
              </a:rPr>
              <a:t> </a:t>
            </a:r>
            <a:r>
              <a:rPr lang="en-US" sz="3600" dirty="0" err="1">
                <a:solidFill>
                  <a:srgbClr val="002060"/>
                </a:solidFill>
              </a:rPr>
              <a:t>kinh</a:t>
            </a:r>
            <a:r>
              <a:rPr lang="en-US" sz="3600" dirty="0">
                <a:solidFill>
                  <a:srgbClr val="002060"/>
                </a:solidFill>
              </a:rPr>
              <a:t> </a:t>
            </a:r>
            <a:r>
              <a:rPr lang="en-US" sz="3600" dirty="0" err="1" smtClean="0">
                <a:solidFill>
                  <a:srgbClr val="002060"/>
                </a:solidFill>
              </a:rPr>
              <a:t>nghiệm</a:t>
            </a:r>
            <a:r>
              <a:rPr lang="vi-VN" sz="3600" dirty="0" smtClean="0">
                <a:solidFill>
                  <a:srgbClr val="002060"/>
                </a:solidFill>
              </a:rPr>
              <a:t>.</a:t>
            </a:r>
            <a:endParaRPr lang="en-US" sz="3200" dirty="0">
              <a:solidFill>
                <a:srgbClr val="002060"/>
              </a:solidFill>
            </a:endParaRPr>
          </a:p>
        </p:txBody>
      </p:sp>
    </p:spTree>
    <p:extLst>
      <p:ext uri="{BB962C8B-B14F-4D97-AF65-F5344CB8AC3E}">
        <p14:creationId xmlns:p14="http://schemas.microsoft.com/office/powerpoint/2010/main" val="261107243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9144000" cy="6858000"/>
          </a:xfrm>
          <a:prstGeom prst="rect">
            <a:avLst/>
          </a:prstGeom>
        </p:spPr>
      </p:pic>
      <p:sp>
        <p:nvSpPr>
          <p:cNvPr id="3" name="Rectangle 2"/>
          <p:cNvSpPr/>
          <p:nvPr/>
        </p:nvSpPr>
        <p:spPr>
          <a:xfrm>
            <a:off x="407885" y="152400"/>
            <a:ext cx="8328242"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Nội dung bài tập đọc</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TextBox 3"/>
          <p:cNvSpPr txBox="1"/>
          <p:nvPr/>
        </p:nvSpPr>
        <p:spPr>
          <a:xfrm>
            <a:off x="471067" y="1371600"/>
            <a:ext cx="8520533" cy="3170099"/>
          </a:xfrm>
          <a:prstGeom prst="rect">
            <a:avLst/>
          </a:prstGeom>
          <a:noFill/>
        </p:spPr>
        <p:txBody>
          <a:bodyPr wrap="square" rtlCol="0">
            <a:spAutoFit/>
          </a:bodyPr>
          <a:lstStyle/>
          <a:p>
            <a:r>
              <a:rPr lang="vi-VN" sz="4000" dirty="0" smtClean="0">
                <a:solidFill>
                  <a:srgbClr val="FF0000"/>
                </a:solidFill>
              </a:rPr>
              <a:t>Cuộc thi tài hấp dẫn giữa hai đô vật đã kết thúc với phần thắng xứng đáng thuộc về đô vật già giàu kinh nghiệm trước chàng đô vật trẻ còn xốc nổi</a:t>
            </a:r>
            <a:endParaRPr lang="en-US" sz="4000" dirty="0">
              <a:solidFill>
                <a:srgbClr val="FF0000"/>
              </a:solidFill>
            </a:endParaRPr>
          </a:p>
        </p:txBody>
      </p:sp>
    </p:spTree>
    <p:extLst>
      <p:ext uri="{BB962C8B-B14F-4D97-AF65-F5344CB8AC3E}">
        <p14:creationId xmlns:p14="http://schemas.microsoft.com/office/powerpoint/2010/main" val="42474362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541</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laptop88</cp:lastModifiedBy>
  <cp:revision>19</cp:revision>
  <dcterms:created xsi:type="dcterms:W3CDTF">2017-02-25T21:55:01Z</dcterms:created>
  <dcterms:modified xsi:type="dcterms:W3CDTF">2017-03-13T16:09:06Z</dcterms:modified>
</cp:coreProperties>
</file>