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32" r:id="rId3"/>
    <p:sldMasterId id="2147483750" r:id="rId4"/>
    <p:sldMasterId id="2147483762" r:id="rId5"/>
    <p:sldMasterId id="2147483779" r:id="rId6"/>
    <p:sldMasterId id="2147483797" r:id="rId7"/>
    <p:sldMasterId id="2147483815" r:id="rId8"/>
  </p:sldMasterIdLst>
  <p:notesMasterIdLst>
    <p:notesMasterId r:id="rId29"/>
  </p:notesMasterIdLst>
  <p:sldIdLst>
    <p:sldId id="256" r:id="rId9"/>
    <p:sldId id="271" r:id="rId10"/>
    <p:sldId id="258" r:id="rId11"/>
    <p:sldId id="257" r:id="rId12"/>
    <p:sldId id="272" r:id="rId13"/>
    <p:sldId id="260" r:id="rId14"/>
    <p:sldId id="259" r:id="rId15"/>
    <p:sldId id="261" r:id="rId16"/>
    <p:sldId id="27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5" r:id="rId25"/>
    <p:sldId id="276" r:id="rId26"/>
    <p:sldId id="274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3570"/>
    <a:srgbClr val="552E1F"/>
    <a:srgbClr val="1F633B"/>
    <a:srgbClr val="1F0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CEBB8-6372-4CDA-B6D9-7A36A9A134A5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C912-1B31-4760-9717-571A0019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C912-1B31-4760-9717-571A00191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382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1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66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5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1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2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33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08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5361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16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9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0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69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5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56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9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3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68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5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87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33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530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03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72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8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0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539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12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45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62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3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1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4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6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1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53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24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6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3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3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5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5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7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2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6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1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3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5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2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60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3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63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43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10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5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2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7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1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8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8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06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5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6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9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6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7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8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4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6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7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5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1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581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5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1173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03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17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9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34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3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3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860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0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185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95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3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2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97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1979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1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93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1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9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5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6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76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4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6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30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1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50019E-C751-4340-BD65-89DC2994506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E63-EB54-46D1-A975-751ABF61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3771" y="1698171"/>
            <a:ext cx="9695543" cy="3686627"/>
          </a:xfrm>
          <a:prstGeom prst="rect">
            <a:avLst/>
          </a:prstGeom>
          <a:solidFill>
            <a:srgbClr val="1F633B"/>
          </a:solidFill>
          <a:ln w="104775" cmpd="dbl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9955" y="834812"/>
            <a:ext cx="286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4561" y="2594171"/>
            <a:ext cx="1217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412</a:t>
            </a:r>
          </a:p>
          <a:p>
            <a:r>
              <a:rPr lang="en-US" sz="3200" u="sng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6047" y="2575124"/>
            <a:ext cx="1212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208</a:t>
            </a:r>
          </a:p>
          <a:p>
            <a:r>
              <a:rPr lang="en-US" sz="3200" u="sng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9955" y="1864677"/>
            <a:ext cx="537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sau: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5" b="5118"/>
          <a:stretch/>
        </p:blipFill>
        <p:spPr>
          <a:xfrm>
            <a:off x="6313238" y="3904341"/>
            <a:ext cx="5936818" cy="29609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53385" y="2575124"/>
            <a:ext cx="1177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126</a:t>
            </a:r>
          </a:p>
          <a:p>
            <a:r>
              <a:rPr lang="en-US" sz="3200" u="sng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5543" y="3559406"/>
            <a:ext cx="94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468</a:t>
            </a:r>
            <a:endParaRPr lang="en-US" sz="360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4680" y="2402950"/>
            <a:ext cx="1269913" cy="14796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1389" y="3552149"/>
            <a:ext cx="111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9211" y="3552148"/>
            <a:ext cx="10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9051" y="3559406"/>
            <a:ext cx="110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832</a:t>
            </a:r>
          </a:p>
        </p:txBody>
      </p:sp>
      <p:sp>
        <p:nvSpPr>
          <p:cNvPr id="18" name="Oval 17"/>
          <p:cNvSpPr/>
          <p:nvPr/>
        </p:nvSpPr>
        <p:spPr>
          <a:xfrm>
            <a:off x="1189955" y="5675086"/>
            <a:ext cx="1955774" cy="8418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322" y="1019600"/>
            <a:ext cx="3094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298736"/>
            <a:ext cx="1428750" cy="14287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600200" y="1333391"/>
            <a:ext cx="2133600" cy="765822"/>
          </a:xfrm>
          <a:custGeom>
            <a:avLst/>
            <a:gdLst>
              <a:gd name="connsiteX0" fmla="*/ 0 w 2133600"/>
              <a:gd name="connsiteY0" fmla="*/ 0 h 765822"/>
              <a:gd name="connsiteX1" fmla="*/ 609600 w 2133600"/>
              <a:gd name="connsiteY1" fmla="*/ 762000 h 765822"/>
              <a:gd name="connsiteX2" fmla="*/ 666750 w 2133600"/>
              <a:gd name="connsiteY2" fmla="*/ 723900 h 765822"/>
              <a:gd name="connsiteX3" fmla="*/ 742950 w 2133600"/>
              <a:gd name="connsiteY3" fmla="*/ 685800 h 765822"/>
              <a:gd name="connsiteX4" fmla="*/ 819150 w 2133600"/>
              <a:gd name="connsiteY4" fmla="*/ 628650 h 765822"/>
              <a:gd name="connsiteX5" fmla="*/ 876300 w 2133600"/>
              <a:gd name="connsiteY5" fmla="*/ 590550 h 765822"/>
              <a:gd name="connsiteX6" fmla="*/ 971550 w 2133600"/>
              <a:gd name="connsiteY6" fmla="*/ 514350 h 765822"/>
              <a:gd name="connsiteX7" fmla="*/ 1104900 w 2133600"/>
              <a:gd name="connsiteY7" fmla="*/ 457200 h 765822"/>
              <a:gd name="connsiteX8" fmla="*/ 1276350 w 2133600"/>
              <a:gd name="connsiteY8" fmla="*/ 361950 h 765822"/>
              <a:gd name="connsiteX9" fmla="*/ 1333500 w 2133600"/>
              <a:gd name="connsiteY9" fmla="*/ 323850 h 765822"/>
              <a:gd name="connsiteX10" fmla="*/ 1371600 w 2133600"/>
              <a:gd name="connsiteY10" fmla="*/ 266700 h 765822"/>
              <a:gd name="connsiteX11" fmla="*/ 1428750 w 2133600"/>
              <a:gd name="connsiteY11" fmla="*/ 247650 h 765822"/>
              <a:gd name="connsiteX12" fmla="*/ 1447800 w 2133600"/>
              <a:gd name="connsiteY12" fmla="*/ 323850 h 765822"/>
              <a:gd name="connsiteX13" fmla="*/ 1466850 w 2133600"/>
              <a:gd name="connsiteY13" fmla="*/ 552450 h 765822"/>
              <a:gd name="connsiteX14" fmla="*/ 1581150 w 2133600"/>
              <a:gd name="connsiteY14" fmla="*/ 438150 h 765822"/>
              <a:gd name="connsiteX15" fmla="*/ 1714500 w 2133600"/>
              <a:gd name="connsiteY15" fmla="*/ 323850 h 765822"/>
              <a:gd name="connsiteX16" fmla="*/ 1828800 w 2133600"/>
              <a:gd name="connsiteY16" fmla="*/ 247650 h 765822"/>
              <a:gd name="connsiteX17" fmla="*/ 1866900 w 2133600"/>
              <a:gd name="connsiteY17" fmla="*/ 323850 h 765822"/>
              <a:gd name="connsiteX18" fmla="*/ 1905000 w 2133600"/>
              <a:gd name="connsiteY18" fmla="*/ 476250 h 765822"/>
              <a:gd name="connsiteX19" fmla="*/ 2000250 w 2133600"/>
              <a:gd name="connsiteY19" fmla="*/ 400050 h 765822"/>
              <a:gd name="connsiteX20" fmla="*/ 2133600 w 2133600"/>
              <a:gd name="connsiteY20" fmla="*/ 381000 h 7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765822">
                <a:moveTo>
                  <a:pt x="0" y="0"/>
                </a:moveTo>
                <a:cubicBezTo>
                  <a:pt x="203200" y="254000"/>
                  <a:pt x="389232" y="522743"/>
                  <a:pt x="609600" y="762000"/>
                </a:cubicBezTo>
                <a:cubicBezTo>
                  <a:pt x="625111" y="778840"/>
                  <a:pt x="646871" y="735259"/>
                  <a:pt x="666750" y="723900"/>
                </a:cubicBezTo>
                <a:cubicBezTo>
                  <a:pt x="691406" y="709811"/>
                  <a:pt x="718868" y="700851"/>
                  <a:pt x="742950" y="685800"/>
                </a:cubicBezTo>
                <a:cubicBezTo>
                  <a:pt x="769874" y="668973"/>
                  <a:pt x="793314" y="647104"/>
                  <a:pt x="819150" y="628650"/>
                </a:cubicBezTo>
                <a:cubicBezTo>
                  <a:pt x="837781" y="615342"/>
                  <a:pt x="857984" y="604287"/>
                  <a:pt x="876300" y="590550"/>
                </a:cubicBezTo>
                <a:cubicBezTo>
                  <a:pt x="908828" y="566154"/>
                  <a:pt x="936429" y="534837"/>
                  <a:pt x="971550" y="514350"/>
                </a:cubicBezTo>
                <a:cubicBezTo>
                  <a:pt x="1013322" y="489983"/>
                  <a:pt x="1063128" y="481567"/>
                  <a:pt x="1104900" y="457200"/>
                </a:cubicBezTo>
                <a:cubicBezTo>
                  <a:pt x="1295796" y="345844"/>
                  <a:pt x="1112280" y="402967"/>
                  <a:pt x="1276350" y="361950"/>
                </a:cubicBezTo>
                <a:cubicBezTo>
                  <a:pt x="1295400" y="349250"/>
                  <a:pt x="1317311" y="340039"/>
                  <a:pt x="1333500" y="323850"/>
                </a:cubicBezTo>
                <a:cubicBezTo>
                  <a:pt x="1349689" y="307661"/>
                  <a:pt x="1353722" y="281003"/>
                  <a:pt x="1371600" y="266700"/>
                </a:cubicBezTo>
                <a:cubicBezTo>
                  <a:pt x="1387280" y="254156"/>
                  <a:pt x="1409700" y="254000"/>
                  <a:pt x="1428750" y="247650"/>
                </a:cubicBezTo>
                <a:cubicBezTo>
                  <a:pt x="1435100" y="273050"/>
                  <a:pt x="1444553" y="297870"/>
                  <a:pt x="1447800" y="323850"/>
                </a:cubicBezTo>
                <a:cubicBezTo>
                  <a:pt x="1457284" y="399724"/>
                  <a:pt x="1408794" y="502688"/>
                  <a:pt x="1466850" y="552450"/>
                </a:cubicBezTo>
                <a:cubicBezTo>
                  <a:pt x="1507760" y="587516"/>
                  <a:pt x="1543050" y="476250"/>
                  <a:pt x="1581150" y="438150"/>
                </a:cubicBezTo>
                <a:cubicBezTo>
                  <a:pt x="1646926" y="372374"/>
                  <a:pt x="1633039" y="380872"/>
                  <a:pt x="1714500" y="323850"/>
                </a:cubicBezTo>
                <a:cubicBezTo>
                  <a:pt x="1752013" y="297591"/>
                  <a:pt x="1828800" y="247650"/>
                  <a:pt x="1828800" y="247650"/>
                </a:cubicBezTo>
                <a:cubicBezTo>
                  <a:pt x="1841500" y="273050"/>
                  <a:pt x="1857920" y="296909"/>
                  <a:pt x="1866900" y="323850"/>
                </a:cubicBezTo>
                <a:cubicBezTo>
                  <a:pt x="1883459" y="373526"/>
                  <a:pt x="1905000" y="476250"/>
                  <a:pt x="1905000" y="476250"/>
                </a:cubicBezTo>
                <a:cubicBezTo>
                  <a:pt x="2048648" y="428367"/>
                  <a:pt x="1877153" y="498527"/>
                  <a:pt x="2000250" y="400050"/>
                </a:cubicBezTo>
                <a:cubicBezTo>
                  <a:pt x="2034103" y="372968"/>
                  <a:pt x="2097269" y="381000"/>
                  <a:pt x="2133600" y="381000"/>
                </a:cubicBezTo>
              </a:path>
            </a:pathLst>
          </a:custGeom>
          <a:noFill/>
          <a:ln w="3492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412" r="13968"/>
          <a:stretch/>
        </p:blipFill>
        <p:spPr>
          <a:xfrm flipH="1">
            <a:off x="8587740" y="3618380"/>
            <a:ext cx="3147059" cy="3239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965980"/>
            <a:ext cx="956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1: Trả lời câu hỏi: Trong mỗi hình dưới đây, số hình tròn màu xanh gấp mấy lần số hình tròn màu trắng?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041" y="3005023"/>
            <a:ext cx="73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90875" y="3133868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22833" y="3152918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86187" y="3133868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90162" y="3152918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4998" y="3166135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15139" y="3166135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1824" y="4080404"/>
            <a:ext cx="542925" cy="554592"/>
          </a:xfrm>
          <a:prstGeom prst="ellipse">
            <a:avLst/>
          </a:prstGeom>
          <a:solidFill>
            <a:schemeClr val="bg1"/>
          </a:solidFill>
          <a:ln w="31750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67136" y="4080404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2981" y="1051455"/>
            <a:ext cx="273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412" r="13968"/>
          <a:stretch/>
        </p:blipFill>
        <p:spPr>
          <a:xfrm flipH="1">
            <a:off x="8587740" y="3618380"/>
            <a:ext cx="3147059" cy="3239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7769" y="1863220"/>
            <a:ext cx="9963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Trong mỗi hình dưới đây, số hình tròn màu xanh gấp mấy lần số hình tròn màu trắng?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99" y="3324226"/>
            <a:ext cx="62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10492" y="3143333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3136" y="3642259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1518" y="3133809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3619" y="366046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22624" y="310587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976" y="310587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13821" y="4612113"/>
            <a:ext cx="542925" cy="554592"/>
          </a:xfrm>
          <a:prstGeom prst="ellipse">
            <a:avLst/>
          </a:prstGeom>
          <a:solidFill>
            <a:schemeClr val="bg1"/>
          </a:solidFill>
          <a:ln w="31750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30568" y="4612113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01952" y="5157606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5099" y="900122"/>
            <a:ext cx="313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412" r="13968"/>
          <a:stretch/>
        </p:blipFill>
        <p:spPr>
          <a:xfrm flipH="1">
            <a:off x="8587740" y="3618380"/>
            <a:ext cx="3147059" cy="3239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3006" y="1678571"/>
            <a:ext cx="1002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Trong mỗi hình dưới đây, số hình tròn màu xanh gấp mấy lần số hình tròn màu trắng?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104" y="2739194"/>
            <a:ext cx="72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5065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8485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54118" y="345979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60311" y="4361865"/>
            <a:ext cx="542925" cy="554592"/>
          </a:xfrm>
          <a:prstGeom prst="ellipse">
            <a:avLst/>
          </a:prstGeom>
          <a:solidFill>
            <a:schemeClr val="bg1"/>
          </a:solidFill>
          <a:ln w="31750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9444" y="4361865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4117" y="4986640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68485" y="345524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64584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78004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63637" y="345979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78004" y="345524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4103" y="288160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87523" y="288160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3156" y="347496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7523" y="3470412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83622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97042" y="286643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82675" y="345979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97042" y="3455244"/>
            <a:ext cx="542925" cy="554592"/>
          </a:xfrm>
          <a:prstGeom prst="ellipse">
            <a:avLst/>
          </a:prstGeom>
          <a:solidFill>
            <a:srgbClr val="1F0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79444" y="4986640"/>
            <a:ext cx="542926" cy="554592"/>
          </a:xfrm>
          <a:prstGeom prst="ellipse">
            <a:avLst/>
          </a:prstGeom>
          <a:solidFill>
            <a:schemeClr val="bg1"/>
          </a:solidFill>
          <a:ln w="34925">
            <a:solidFill>
              <a:srgbClr val="1F0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6" grpId="0" animBg="1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628"/>
          <a:stretch/>
        </p:blipFill>
        <p:spPr>
          <a:xfrm>
            <a:off x="0" y="0"/>
            <a:ext cx="6391597" cy="48985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43100" y="2452006"/>
            <a:ext cx="8475436" cy="20664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hình tròn màu xanh gấp mấy lần số hình tròn màu trắng ta lấy số hình tròn màu xanh chia cho số hình tròn màu trắng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853"/>
          <a:stretch/>
        </p:blipFill>
        <p:spPr>
          <a:xfrm>
            <a:off x="7251879" y="-1358898"/>
            <a:ext cx="4940121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4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4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4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400" fill="hold">
                                          <p:stCondLst>
                                            <p:cond delay="9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763816" y="2102836"/>
            <a:ext cx="6256733" cy="45265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1101" y="1192679"/>
            <a:ext cx="10095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Trong vườn có 5 cây cau và 20 cây cam. Hỏi số cây cam gấp bao nhiêu lần số cây cau?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5902" l="9524" r="89881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5294" t="5339" r="21177" b="3820"/>
          <a:stretch/>
        </p:blipFill>
        <p:spPr>
          <a:xfrm>
            <a:off x="8891589" y="2911937"/>
            <a:ext cx="723900" cy="1063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9291639" y="2911937"/>
            <a:ext cx="723900" cy="1063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8472489" y="2911937"/>
            <a:ext cx="723900" cy="1063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8134352" y="2892887"/>
            <a:ext cx="723900" cy="1063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7829552" y="2922148"/>
            <a:ext cx="723900" cy="1063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7536657" y="4033876"/>
            <a:ext cx="723900" cy="10634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7936707" y="4033876"/>
            <a:ext cx="723900" cy="1063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7117557" y="4033876"/>
            <a:ext cx="723900" cy="1063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6779420" y="4014826"/>
            <a:ext cx="723900" cy="10634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6474620" y="4044087"/>
            <a:ext cx="723900" cy="10634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10552510" y="4003914"/>
            <a:ext cx="723900" cy="10634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10952560" y="4003914"/>
            <a:ext cx="723900" cy="1063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10133410" y="4003914"/>
            <a:ext cx="723900" cy="1063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9795273" y="3984864"/>
            <a:ext cx="723900" cy="1063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9490473" y="4014125"/>
            <a:ext cx="723900" cy="1063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8826104" y="5174865"/>
            <a:ext cx="819150" cy="1203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9226154" y="5174865"/>
            <a:ext cx="819150" cy="1203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8407004" y="5174865"/>
            <a:ext cx="819150" cy="12033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8068867" y="5155815"/>
            <a:ext cx="819150" cy="1203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7859317" y="5324998"/>
            <a:ext cx="723900" cy="10634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7" y="3638550"/>
            <a:ext cx="1212273" cy="1333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71426" y="3185635"/>
            <a:ext cx="2685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35" y="3135178"/>
            <a:ext cx="4621169" cy="31884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72120" y="3482954"/>
            <a:ext cx="13566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9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/>
      <p:bldP spid="35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25294" t="5339" r="21177" b="3820"/>
          <a:stretch/>
        </p:blipFill>
        <p:spPr>
          <a:xfrm>
            <a:off x="9704331" y="3048001"/>
            <a:ext cx="2157168" cy="3168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325" y="1192679"/>
            <a:ext cx="9972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2: Trong vườn có 5 cây cau và 20 cây cam. Hỏi số cây cam gấp bao nhiêu lần số cây cau?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262779"/>
            <a:ext cx="73723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cam gấp số cây cau một số lần là:</a:t>
            </a:r>
          </a:p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5 = 4 (lần)</a:t>
            </a:r>
          </a:p>
          <a:p>
            <a:pPr algn="r"/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(lần)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959" t="5449" r="72268" b="6089"/>
          <a:stretch/>
        </p:blipFill>
        <p:spPr>
          <a:xfrm>
            <a:off x="8983842" y="4470401"/>
            <a:ext cx="1010774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9370" y="3888135"/>
            <a:ext cx="2007055" cy="218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135"/>
            <a:ext cx="3652611" cy="275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79562" y="1567543"/>
            <a:ext cx="9621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Một con lợn cân nặng 42 kg, một con ngỗng cân nặng 6 kg. Hỏi con lợn cân nặng gấp mấy con ngỗng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103564" y="5190551"/>
            <a:ext cx="2237694" cy="166744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42 kg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831941" y="5190551"/>
            <a:ext cx="1669143" cy="1330783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6 kg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4152" y="2723461"/>
            <a:ext cx="68665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smtClean="0">
                <a:latin typeface="+mj-lt"/>
              </a:rPr>
              <a:t>Bài giải</a:t>
            </a:r>
          </a:p>
          <a:p>
            <a:r>
              <a:rPr lang="vi-VN" sz="2800" smtClean="0">
                <a:latin typeface="+mj-lt"/>
              </a:rPr>
              <a:t>Con lợn nặng hơn con ngỗng số lần là</a:t>
            </a:r>
          </a:p>
          <a:p>
            <a:pPr algn="ctr"/>
            <a:r>
              <a:rPr lang="vi-VN" sz="2800" smtClean="0">
                <a:latin typeface="+mj-lt"/>
              </a:rPr>
              <a:t>42 : 6 = 7 (lần)</a:t>
            </a:r>
          </a:p>
          <a:p>
            <a:pPr algn="r"/>
            <a:r>
              <a:rPr lang="vi-VN" sz="2800" i="1" smtClean="0">
                <a:latin typeface="+mj-lt"/>
              </a:rPr>
              <a:t>Đáp số: </a:t>
            </a:r>
            <a:r>
              <a:rPr lang="vi-VN" sz="2800" smtClean="0">
                <a:latin typeface="+mj-lt"/>
              </a:rPr>
              <a:t>7 (lần)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81" y="837681"/>
            <a:ext cx="9404723" cy="1400530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4:Tính chu vi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400" b="1">
                <a:solidFill>
                  <a:srgbClr val="0000FF"/>
                </a:solidFill>
                <a:latin typeface="Times New Roman" pitchFamily="18" charset="0"/>
              </a:rPr>
            </a:br>
            <a:endParaRPr 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391143" y="148431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a) Hình vuông MNPQ :</a:t>
            </a:r>
          </a:p>
        </p:txBody>
      </p:sp>
      <p:sp>
        <p:nvSpPr>
          <p:cNvPr id="5" name="Rectangle 22" descr="Bouquet"/>
          <p:cNvSpPr>
            <a:spLocks noChangeArrowheads="1"/>
          </p:cNvSpPr>
          <p:nvPr/>
        </p:nvSpPr>
        <p:spPr bwMode="auto">
          <a:xfrm>
            <a:off x="3105150" y="2400848"/>
            <a:ext cx="1905000" cy="1752600"/>
          </a:xfrm>
          <a:prstGeom prst="rect">
            <a:avLst/>
          </a:prstGeom>
          <a:blipFill dpi="0" rotWithShape="1">
            <a:blip r:embed="rId2">
              <a:alphaModFix amt="86000"/>
            </a:blip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647950" y="19415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010150" y="19415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129541" y="415344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597369" y="41227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562350" y="194151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562350" y="417715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cm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090072" y="308051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cm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885950" y="304854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cm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604672" y="148431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Bài giải 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222560" y="2238211"/>
            <a:ext cx="5191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Chu vi hình vuông MNPQ là: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843987" y="2668315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3 x 4 = 12 ( cm )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6814208" y="3277148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Đáp số: 12 cm</a:t>
            </a:r>
          </a:p>
        </p:txBody>
      </p:sp>
    </p:spTree>
    <p:extLst>
      <p:ext uri="{BB962C8B-B14F-4D97-AF65-F5344CB8AC3E}">
        <p14:creationId xmlns:p14="http://schemas.microsoft.com/office/powerpoint/2010/main" val="34554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32654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8844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80000" y="56276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52466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35200" y="296068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4 cm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876800" y="402748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5 cm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28800" y="547528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 cm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395128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cm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rot="16200000" flipH="1">
            <a:off x="4799806" y="4509294"/>
            <a:ext cx="2592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721600" y="29606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Bài giải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197600" y="3432175"/>
            <a:ext cx="599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Chu vi hình tứ giác MNPQ là: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705600" y="4103688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3 + 4  + 5 + 6 = 18  (cm)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338483" y="4626306"/>
            <a:ext cx="2899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Đáp số:  18 cm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320800" y="2289175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b) Hình tứ giác ABCD :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609600" y="3341688"/>
            <a:ext cx="4572000" cy="2286000"/>
            <a:chOff x="3024" y="2016"/>
            <a:chExt cx="2160" cy="1440"/>
          </a:xfrm>
        </p:grpSpPr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3024" y="3168"/>
              <a:ext cx="2160" cy="28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V="1">
              <a:off x="3024" y="2208"/>
              <a:ext cx="528" cy="96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3552" y="2016"/>
              <a:ext cx="1392" cy="192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4944" y="2016"/>
              <a:ext cx="240" cy="14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295400" y="1844675"/>
            <a:ext cx="386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4: Tính chu vi </a:t>
            </a:r>
          </a:p>
        </p:txBody>
      </p:sp>
    </p:spTree>
    <p:extLst>
      <p:ext uri="{BB962C8B-B14F-4D97-AF65-F5344CB8AC3E}">
        <p14:creationId xmlns:p14="http://schemas.microsoft.com/office/powerpoint/2010/main" val="34527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 animBg="1"/>
      <p:bldP spid="13326" grpId="0"/>
      <p:bldP spid="13327" grpId="0"/>
      <p:bldP spid="13328" grpId="0"/>
      <p:bldP spid="13329" grpId="0"/>
      <p:bldP spid="133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31801" y="188913"/>
            <a:ext cx="2072217" cy="639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41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3" name="Picture 3" descr="MSTLE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84" y="1"/>
            <a:ext cx="853016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STLE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5301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312585" y="549276"/>
            <a:ext cx="72263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TÌM NHÀ CHO CON VẬT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0" y="2214563"/>
            <a:ext cx="3657600" cy="2101850"/>
            <a:chOff x="346" y="1354"/>
            <a:chExt cx="1728" cy="1324"/>
          </a:xfrm>
        </p:grpSpPr>
        <p:sp>
          <p:nvSpPr>
            <p:cNvPr id="15391" name="Rectangle 7"/>
            <p:cNvSpPr>
              <a:spLocks noChangeArrowheads="1"/>
            </p:cNvSpPr>
            <p:nvPr/>
          </p:nvSpPr>
          <p:spPr bwMode="auto">
            <a:xfrm>
              <a:off x="547" y="1753"/>
              <a:ext cx="1296" cy="925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8" descr="Zig zag"/>
            <p:cNvSpPr>
              <a:spLocks noChangeArrowheads="1"/>
            </p:cNvSpPr>
            <p:nvPr/>
          </p:nvSpPr>
          <p:spPr bwMode="auto">
            <a:xfrm flipV="1">
              <a:off x="346" y="1354"/>
              <a:ext cx="1728" cy="399"/>
            </a:xfrm>
            <a:prstGeom prst="flowChartManualOperation">
              <a:avLst/>
            </a:prstGeom>
            <a:pattFill prst="zigZag">
              <a:fgClr>
                <a:schemeClr val="bg1"/>
              </a:fgClr>
              <a:bgClr>
                <a:srgbClr val="FF00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10617" y="2868613"/>
            <a:ext cx="2961216" cy="1422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E2A7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 descr="Zig zag"/>
          <p:cNvSpPr>
            <a:spLocks noChangeArrowheads="1"/>
          </p:cNvSpPr>
          <p:nvPr/>
        </p:nvSpPr>
        <p:spPr bwMode="auto">
          <a:xfrm flipV="1">
            <a:off x="4061884" y="2214563"/>
            <a:ext cx="3860800" cy="654050"/>
          </a:xfrm>
          <a:prstGeom prst="flowChartManualOperation">
            <a:avLst/>
          </a:prstGeom>
          <a:pattFill prst="zigZag">
            <a:fgClr>
              <a:schemeClr val="bg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8290984" y="2214563"/>
            <a:ext cx="3901016" cy="2074862"/>
            <a:chOff x="3744" y="1368"/>
            <a:chExt cx="1843" cy="1253"/>
          </a:xfrm>
        </p:grpSpPr>
        <p:sp>
          <p:nvSpPr>
            <p:cNvPr id="15389" name="Rectangle 12"/>
            <p:cNvSpPr>
              <a:spLocks noChangeArrowheads="1"/>
            </p:cNvSpPr>
            <p:nvPr/>
          </p:nvSpPr>
          <p:spPr bwMode="auto">
            <a:xfrm>
              <a:off x="3974" y="1767"/>
              <a:ext cx="1418" cy="85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75FF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utoShape 13" descr="Zig zag"/>
            <p:cNvSpPr>
              <a:spLocks noChangeArrowheads="1"/>
            </p:cNvSpPr>
            <p:nvPr/>
          </p:nvSpPr>
          <p:spPr bwMode="auto">
            <a:xfrm flipV="1">
              <a:off x="3744" y="1368"/>
              <a:ext cx="1843" cy="399"/>
            </a:xfrm>
            <a:prstGeom prst="flowChartManualOperation">
              <a:avLst/>
            </a:prstGeom>
            <a:pattFill prst="zigZag">
              <a:fgClr>
                <a:schemeClr val="bg1"/>
              </a:fgClr>
              <a:bgClr>
                <a:srgbClr val="FF00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341968" y="3403600"/>
            <a:ext cx="853017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628217" y="3375025"/>
            <a:ext cx="853016" cy="914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9895417" y="3375025"/>
            <a:ext cx="853016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4267200" y="5105400"/>
            <a:ext cx="2438400" cy="1524000"/>
            <a:chOff x="2208" y="3110"/>
            <a:chExt cx="1219" cy="1210"/>
          </a:xfrm>
        </p:grpSpPr>
        <p:pic>
          <p:nvPicPr>
            <p:cNvPr id="15387" name="Picture 21" descr="Bluebi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3194"/>
              <a:ext cx="1214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Text Box 22"/>
            <p:cNvSpPr txBox="1">
              <a:spLocks noChangeArrowheads="1"/>
            </p:cNvSpPr>
            <p:nvPr/>
          </p:nvSpPr>
          <p:spPr bwMode="auto">
            <a:xfrm>
              <a:off x="2208" y="3110"/>
              <a:ext cx="768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8940800" y="5257800"/>
            <a:ext cx="2844800" cy="1416050"/>
            <a:chOff x="4224" y="3312"/>
            <a:chExt cx="1536" cy="892"/>
          </a:xfrm>
        </p:grpSpPr>
        <p:pic>
          <p:nvPicPr>
            <p:cNvPr id="15385" name="Picture 24" descr="cat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381"/>
              <a:ext cx="1536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Text Box 25"/>
            <p:cNvSpPr txBox="1">
              <a:spLocks noChangeArrowheads="1"/>
            </p:cNvSpPr>
            <p:nvPr/>
          </p:nvSpPr>
          <p:spPr bwMode="auto">
            <a:xfrm>
              <a:off x="4229" y="3312"/>
              <a:ext cx="66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99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5375" name="Text Box 26"/>
          <p:cNvSpPr txBox="1">
            <a:spLocks noChangeArrowheads="1"/>
          </p:cNvSpPr>
          <p:nvPr/>
        </p:nvSpPr>
        <p:spPr bwMode="auto">
          <a:xfrm>
            <a:off x="0" y="54102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366184" y="5257800"/>
            <a:ext cx="2681816" cy="1371600"/>
            <a:chOff x="173" y="3312"/>
            <a:chExt cx="1267" cy="864"/>
          </a:xfrm>
        </p:grpSpPr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173" y="3312"/>
              <a:ext cx="1267" cy="864"/>
              <a:chOff x="230" y="3370"/>
              <a:chExt cx="1209" cy="851"/>
            </a:xfrm>
          </p:grpSpPr>
          <p:pic>
            <p:nvPicPr>
              <p:cNvPr id="15383" name="Picture 29" descr="DOH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3415"/>
                <a:ext cx="1209" cy="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4" name="Text Box 30"/>
              <p:cNvSpPr txBox="1">
                <a:spLocks noChangeArrowheads="1"/>
              </p:cNvSpPr>
              <p:nvPr/>
            </p:nvSpPr>
            <p:spPr bwMode="auto">
              <a:xfrm>
                <a:off x="230" y="3370"/>
                <a:ext cx="288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40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82" name="Text Box 31"/>
            <p:cNvSpPr txBox="1">
              <a:spLocks noChangeArrowheads="1"/>
            </p:cNvSpPr>
            <p:nvPr/>
          </p:nvSpPr>
          <p:spPr bwMode="auto">
            <a:xfrm>
              <a:off x="192" y="3360"/>
              <a:ext cx="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CC0000"/>
                  </a:solidFill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295400" y="1181101"/>
            <a:ext cx="599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Tìm số A gấp số B mấy lần?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" y="4508500"/>
            <a:ext cx="3551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 A = 35; B = 7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133851" y="4411663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 A = 35 ; B = 5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8784167" y="4437063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A = 54; B = 6</a:t>
            </a:r>
          </a:p>
        </p:txBody>
      </p:sp>
    </p:spTree>
    <p:extLst>
      <p:ext uri="{BB962C8B-B14F-4D97-AF65-F5344CB8AC3E}">
        <p14:creationId xmlns:p14="http://schemas.microsoft.com/office/powerpoint/2010/main" val="37093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8358 C -0.0684 -0.19029 -0.0783 -0.19699 -0.08681 -0.20046 C -0.09531 -0.20393 -0.1 -0.20393 -0.10903 -0.20462 C -0.11806 -0.20532 -0.10799 -0.20925 -0.1408 -0.20462 C -0.17361 -0.2 -0.2467 -0.19514 -0.3059 -0.17711 C -0.3651 -0.15907 -0.44236 -0.09665 -0.49635 -0.09688 C -0.55035 -0.09711 -0.59687 -0.15306 -0.62969 -0.17919 C -0.6625 -0.20532 -0.68125 -0.2289 -0.69323 -0.25318 C -0.70521 -0.27745 -0.74219 -0.31514 -0.70122 -0.32508 " pathEditMode="relative" rAng="0" ptsTypes="aaaaaaaaA">
                                      <p:cBhvr>
                                        <p:cTn id="125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1" y="-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-0.12763 C 0.12986 -0.0867 0.17431 -0.04578 0.19809 -0.03237 C 0.22188 -0.01895 0.22465 -0.03583 0.2283 -0.04716 C 0.23195 -0.05849 0.22188 -0.08323 0.22031 -0.10011 C 0.21875 -0.11699 0.2158 -0.13572 0.21875 -0.14867 C 0.2217 -0.16161 0.22917 -0.16739 0.23785 -0.17826 C 0.24653 -0.18913 0.2632 -0.20416 0.27118 -0.21433 C 0.27917 -0.2245 0.27396 -0.21687 0.28542 -0.23953 C 0.29688 -0.26219 0.32691 -0.33294 0.33941 -0.34959 C 0.35191 -0.36624 0.35642 -0.3408 0.36007 -0.33895 " pathEditMode="relative" rAng="0" ptsTypes="aaaaaaaaaA">
                                      <p:cBhvr>
                                        <p:cTn id="129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6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11584 C -0.07274 -0.09018 -0.11319 -0.06451 -0.14965 -0.05434 C -0.18611 -0.04417 -0.2309 -0.04232 -0.25122 -0.05434 C -0.27153 -0.06636 -0.26788 -0.10682 -0.27187 -0.12625 C -0.27587 -0.14567 -0.27344 -0.15376 -0.275 -0.17064 C -0.27656 -0.18752 -0.28038 -0.21434 -0.28142 -0.22775 C -0.28247 -0.24116 -0.28281 -0.24255 -0.28142 -0.2511 C -0.28003 -0.25966 -0.27708 -0.27307 -0.27344 -0.27862 C -0.26979 -0.28417 -0.26892 -0.28393 -0.2592 -0.28486 C -0.24948 -0.28578 -0.22535 -0.28578 -0.21476 -0.28486 C -0.20417 -0.28393 -0.20312 -0.2807 -0.19566 -0.27862 C -0.18819 -0.27654 -0.17778 -0.27399 -0.17031 -0.27214 C -0.16285 -0.27029 -0.17587 -0.26983 -0.15122 -0.26798 C -0.12656 -0.26613 -0.05833 -0.26266 -0.02257 -0.26151 C 0.01319 -0.26035 0.01042 -0.27839 0.06302 -0.26151 C 0.11563 -0.24463 0.23819 -0.18659 0.29323 -0.16023 C 0.34826 -0.13388 0.37552 -0.0726 0.39323 -0.10312 C 0.41094 -0.13365 0.40521 -0.23885 0.39965 -0.34405 " pathEditMode="relative" rAng="0" ptsTypes="aaaaaaaaaaaaaaaaaA">
                                      <p:cBhvr>
                                        <p:cTn id="133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/>
      <p:bldP spid="17417" grpId="0" animBg="1"/>
      <p:bldP spid="17418" grpId="0" animBg="1"/>
      <p:bldP spid="17425" grpId="0" animBg="1"/>
      <p:bldP spid="17426" grpId="0" animBg="1"/>
      <p:bldP spid="17427" grpId="0" animBg="1"/>
      <p:bldP spid="17440" grpId="0"/>
      <p:bldP spid="17441" grpId="0"/>
      <p:bldP spid="17442" grpId="0"/>
      <p:bldP spid="174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733">
                        <a14:foregroundMark x1="39826" y1="95455" x2="54070" y2="96694"/>
                        <a14:foregroundMark x1="47965" y1="78926" x2="47965" y2="92562"/>
                        <a14:foregroundMark x1="50291" y1="86364" x2="56395" y2="90083"/>
                        <a14:foregroundMark x1="49419" y1="49174" x2="53779" y2="62810"/>
                        <a14:foregroundMark x1="46512" y1="54959" x2="46512" y2="60744"/>
                        <a14:foregroundMark x1="74709" y1="14876" x2="77326" y2="16116"/>
                        <a14:foregroundMark x1="77326" y1="16942" x2="77616" y2="19835"/>
                        <a14:foregroundMark x1="73547" y1="30165" x2="73547" y2="31405"/>
                        <a14:foregroundMark x1="47965" y1="3719" x2="52035" y2="3719"/>
                        <a14:foregroundMark x1="52326" y1="5372" x2="51744" y2="8264"/>
                        <a14:foregroundMark x1="48837" y1="17355" x2="49419" y2="18182"/>
                        <a14:foregroundMark x1="25581" y1="16529" x2="25291" y2="19421"/>
                        <a14:foregroundMark x1="26744" y1="15702" x2="28488" y2="16942"/>
                        <a14:foregroundMark x1="29070" y1="18595" x2="29070" y2="20661"/>
                        <a14:foregroundMark x1="27616" y1="30992" x2="28488" y2="31405"/>
                        <a14:foregroundMark x1="35174" y1="61570" x2="35756" y2="63636"/>
                        <a14:foregroundMark x1="61047" y1="66116" x2="59884" y2="69421"/>
                        <a14:foregroundMark x1="64535" y1="34711" x2="65116" y2="36777"/>
                        <a14:foregroundMark x1="47384" y1="25620" x2="50000" y2="26860"/>
                        <a14:foregroundMark x1="52616" y1="27273" x2="56977" y2="28099"/>
                        <a14:foregroundMark x1="61047" y1="88843" x2="62500" y2="91736"/>
                        <a14:foregroundMark x1="36919" y1="90909" x2="34593" y2="92975"/>
                        <a14:foregroundMark x1="66570" y1="45041" x2="67442" y2="49587"/>
                        <a14:foregroundMark x1="64826" y1="54959" x2="64535" y2="57025"/>
                      </a14:backgroundRemoval>
                    </a14:imgEffect>
                  </a14:imgLayer>
                </a14:imgProps>
              </a:ext>
            </a:extLst>
          </a:blip>
          <a:srcRect l="21851" r="20609" b="2200"/>
          <a:stretch/>
        </p:blipFill>
        <p:spPr>
          <a:xfrm>
            <a:off x="772636" y="1794977"/>
            <a:ext cx="4234376" cy="506302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833257" y="0"/>
            <a:ext cx="6589486" cy="4339771"/>
          </a:xfrm>
          <a:prstGeom prst="cloudCallout">
            <a:avLst>
              <a:gd name="adj1" fmla="val -59628"/>
              <a:gd name="adj2" fmla="val 50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713" y="566057"/>
            <a:ext cx="3202329" cy="299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7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85750" l="3250" r="9575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6762" r="6952" b="27238"/>
          <a:stretch/>
        </p:blipFill>
        <p:spPr>
          <a:xfrm>
            <a:off x="8665028" y="4441371"/>
            <a:ext cx="3309258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Callout 4"/>
          <p:cNvSpPr/>
          <p:nvPr/>
        </p:nvSpPr>
        <p:spPr>
          <a:xfrm>
            <a:off x="1567543" y="1030514"/>
            <a:ext cx="7794172" cy="3120571"/>
          </a:xfrm>
          <a:prstGeom prst="cloudCallout">
            <a:avLst>
              <a:gd name="adj1" fmla="val 45144"/>
              <a:gd name="adj2" fmla="val 70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863" y="1664739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số lớn gấp mầy lần số bé ta lấy số lớn chia cho số bé</a:t>
            </a:r>
          </a:p>
        </p:txBody>
      </p:sp>
    </p:spTree>
    <p:extLst>
      <p:ext uri="{BB962C8B-B14F-4D97-AF65-F5344CB8AC3E}">
        <p14:creationId xmlns:p14="http://schemas.microsoft.com/office/powerpoint/2010/main" val="32327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100000" l="3081" r="97156">
                        <a14:foregroundMark x1="45972" y1="23600" x2="74882" y2="23600"/>
                        <a14:foregroundMark x1="49526" y1="15400" x2="61611" y2="31000"/>
                        <a14:foregroundMark x1="58057" y1="18600" x2="58057" y2="26200"/>
                        <a14:foregroundMark x1="72986" y1="21200" x2="72986" y2="29200"/>
                        <a14:foregroundMark x1="58531" y1="36600" x2="58057" y2="4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62" y="1241556"/>
            <a:ext cx="3280685" cy="388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0273" t="7667" r="42699" b="9899"/>
          <a:stretch/>
        </p:blipFill>
        <p:spPr>
          <a:xfrm>
            <a:off x="6500472" y="436728"/>
            <a:ext cx="611414" cy="4691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100000" l="3081" r="97156">
                        <a14:foregroundMark x1="45972" y1="23600" x2="74882" y2="23600"/>
                        <a14:foregroundMark x1="49526" y1="15400" x2="61611" y2="31000"/>
                        <a14:foregroundMark x1="58057" y1="18600" x2="58057" y2="26200"/>
                        <a14:foregroundMark x1="72986" y1="21200" x2="72986" y2="29200"/>
                        <a14:foregroundMark x1="58531" y1="36600" x2="58057" y2="4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8861" y="3640746"/>
            <a:ext cx="1300387" cy="1436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3967089" y="1220983"/>
            <a:ext cx="253338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11886" y="3598542"/>
            <a:ext cx="124432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5093536"/>
            <a:ext cx="12192000" cy="1764464"/>
          </a:xfrm>
          <a:prstGeom prst="rect">
            <a:avLst/>
          </a:prstGeom>
          <a:solidFill>
            <a:srgbClr val="552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7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293" t="28339" r="30571" b="11731"/>
          <a:stretch/>
        </p:blipFill>
        <p:spPr>
          <a:xfrm>
            <a:off x="5181600" y="2017486"/>
            <a:ext cx="2046514" cy="3744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755" b="66900"/>
          <a:stretch/>
        </p:blipFill>
        <p:spPr>
          <a:xfrm>
            <a:off x="3590244" y="929348"/>
            <a:ext cx="5229225" cy="145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3565" r="63481" b="23694"/>
          <a:stretch/>
        </p:blipFill>
        <p:spPr>
          <a:xfrm>
            <a:off x="3520792" y="2367128"/>
            <a:ext cx="1909650" cy="2670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14" y="2388033"/>
            <a:ext cx="1908213" cy="267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" b="100000" l="4502" r="100000">
                        <a14:foregroundMark x1="46682" y1="25600" x2="75118" y2="26600"/>
                        <a14:foregroundMark x1="46682" y1="26600" x2="73934" y2="20400"/>
                        <a14:foregroundMark x1="52844" y1="41400" x2="62796" y2="41400"/>
                        <a14:foregroundMark x1="66588" y1="17200" x2="71564" y2="2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05" y="3399538"/>
            <a:ext cx="1140353" cy="135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750" r="945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" t="18143" r="8271" b="26960"/>
          <a:stretch/>
        </p:blipFill>
        <p:spPr>
          <a:xfrm>
            <a:off x="6223406" y="2684218"/>
            <a:ext cx="3534230" cy="228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Explosion 1 15"/>
          <p:cNvSpPr/>
          <p:nvPr/>
        </p:nvSpPr>
        <p:spPr>
          <a:xfrm>
            <a:off x="1277257" y="929348"/>
            <a:ext cx="2697448" cy="345396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3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18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914" y="246743"/>
            <a:ext cx="804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3 ngày 25 tháng 11 năm 2014</a:t>
            </a:r>
            <a:endParaRPr lang="en-US" sz="28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4742" y="930325"/>
            <a:ext cx="534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57. So sánh số lớn gấp mấy lần số bé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0382" y="1192629"/>
            <a:ext cx="879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toán: Đoạn thẳng AB dài 6cm, đoạn thẳng CD dài 2cm. Hỏi đoạn thẳng AB dài gấp mấy lần đoạn thẳng CD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382" y="2772229"/>
            <a:ext cx="9381139" cy="63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286" y="4671814"/>
            <a:ext cx="345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3 đoạn dài 2 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286" y="5431283"/>
            <a:ext cx="327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tính 6 : 3 = 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21943" y="2772229"/>
            <a:ext cx="1" cy="63862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178801" y="2759893"/>
            <a:ext cx="1" cy="63862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80383" y="4024812"/>
            <a:ext cx="3127046" cy="63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1" l="51786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081" b="52487"/>
          <a:stretch/>
        </p:blipFill>
        <p:spPr>
          <a:xfrm>
            <a:off x="2844800" y="4159460"/>
            <a:ext cx="1251259" cy="1267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838" t="42090" r="6510" b="40632"/>
          <a:stretch/>
        </p:blipFill>
        <p:spPr>
          <a:xfrm rot="19889539">
            <a:off x="4811523" y="1676650"/>
            <a:ext cx="2715203" cy="3507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2155">
            <a:off x="7942664" y="1063754"/>
            <a:ext cx="2560542" cy="16094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r="66428"/>
          <a:stretch/>
        </p:blipFill>
        <p:spPr>
          <a:xfrm>
            <a:off x="5007429" y="2714033"/>
            <a:ext cx="3127047" cy="9022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r="66428"/>
          <a:stretch/>
        </p:blipFill>
        <p:spPr>
          <a:xfrm>
            <a:off x="8733582" y="2724527"/>
            <a:ext cx="3127047" cy="9022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r="66428"/>
          <a:stretch/>
        </p:blipFill>
        <p:spPr>
          <a:xfrm>
            <a:off x="1303438" y="2724527"/>
            <a:ext cx="3127047" cy="9022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276" y="3993321"/>
            <a:ext cx="317137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0026 -0.180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0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0248 -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032 L 0.2569 -0.180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24583 L 0.25573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0" grpId="0"/>
      <p:bldP spid="11" grpId="0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12874" y="2133600"/>
            <a:ext cx="5155698" cy="2220686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2874" y="1019491"/>
            <a:ext cx="879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toán: Đoạn thẳng AB dài 6cm, đoạn thẳng CD dài 2cm. Hỏi đoạn thẳng AB dài gấp mấy lần đoạn thẳng CD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3790" y="2026922"/>
            <a:ext cx="5022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AB gấp dộ dài đoạn thẳng CD một số lần là: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: 2 = 3 (lần)</a:t>
            </a:r>
          </a:p>
          <a:p>
            <a:pPr algn="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lần.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19311" y="3094892"/>
            <a:ext cx="4248443" cy="140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81822" y="2996418"/>
            <a:ext cx="0" cy="235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2900" y="2980006"/>
            <a:ext cx="0" cy="235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2900" y="3739662"/>
            <a:ext cx="1521654" cy="2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5071" y="3624775"/>
            <a:ext cx="0" cy="235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22210" y="3624775"/>
            <a:ext cx="0" cy="235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22210" y="3094892"/>
            <a:ext cx="0" cy="529883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09937" y="3108960"/>
            <a:ext cx="0" cy="529883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503875" y="2699824"/>
            <a:ext cx="4290647" cy="395068"/>
          </a:xfrm>
          <a:custGeom>
            <a:avLst/>
            <a:gdLst>
              <a:gd name="connsiteX0" fmla="*/ 0 w 4290647"/>
              <a:gd name="connsiteY0" fmla="*/ 450185 h 464252"/>
              <a:gd name="connsiteX1" fmla="*/ 2293034 w 4290647"/>
              <a:gd name="connsiteY1" fmla="*/ 18 h 464252"/>
              <a:gd name="connsiteX2" fmla="*/ 4290647 w 4290647"/>
              <a:gd name="connsiteY2" fmla="*/ 464252 h 4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0647" h="464252">
                <a:moveTo>
                  <a:pt x="0" y="450185"/>
                </a:moveTo>
                <a:cubicBezTo>
                  <a:pt x="788963" y="223929"/>
                  <a:pt x="1577926" y="-2326"/>
                  <a:pt x="2293034" y="18"/>
                </a:cubicBezTo>
                <a:cubicBezTo>
                  <a:pt x="3008142" y="2362"/>
                  <a:pt x="3842826" y="363434"/>
                  <a:pt x="4290647" y="464252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0525" y="2303417"/>
            <a:ext cx="93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4465" y="3331838"/>
            <a:ext cx="90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2875" y="2699824"/>
            <a:ext cx="37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7754" y="2712692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2874" y="3446585"/>
            <a:ext cx="47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9101" y="3440109"/>
            <a:ext cx="52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022210" y="2996418"/>
            <a:ext cx="0" cy="2356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32000" y="4933378"/>
            <a:ext cx="9056914" cy="12497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so sánh số lớn gấp mấy lần số bé</a:t>
            </a:r>
          </a:p>
        </p:txBody>
      </p:sp>
    </p:spTree>
    <p:extLst>
      <p:ext uri="{BB962C8B-B14F-4D97-AF65-F5344CB8AC3E}">
        <p14:creationId xmlns:p14="http://schemas.microsoft.com/office/powerpoint/2010/main" val="29906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5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0" b="98500" l="58294" r="99052">
                        <a14:foregroundMark x1="75118" y1="49750" x2="83412" y2="50500"/>
                        <a14:foregroundMark x1="76303" y1="46000" x2="81991" y2="49250"/>
                        <a14:foregroundMark x1="71801" y1="58750" x2="72749" y2="62250"/>
                        <a14:foregroundMark x1="70379" y1="50750" x2="70853" y2="54000"/>
                        <a14:foregroundMark x1="71801" y1="47500" x2="73697" y2="45250"/>
                        <a14:foregroundMark x1="84360" y1="46500" x2="85782" y2="52500"/>
                        <a14:foregroundMark x1="86730" y1="50000" x2="87441" y2="50750"/>
                        <a14:foregroundMark x1="83886" y1="46000" x2="85308" y2="46750"/>
                        <a14:foregroundMark x1="78910" y1="43500" x2="76777" y2="44000"/>
                        <a14:foregroundMark x1="80332" y1="44000" x2="82464" y2="45250"/>
                        <a14:foregroundMark x1="83649" y1="45250" x2="85071" y2="46250"/>
                        <a14:foregroundMark x1="87915" y1="51000" x2="87441" y2="53250"/>
                        <a14:foregroundMark x1="70379" y1="49750" x2="71564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87" t="42864" r="1604" b="4664"/>
          <a:stretch/>
        </p:blipFill>
        <p:spPr>
          <a:xfrm>
            <a:off x="553254" y="2582290"/>
            <a:ext cx="3448153" cy="427571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51314" y="1005674"/>
            <a:ext cx="5979885" cy="1123737"/>
          </a:xfrm>
          <a:prstGeom prst="wedgeRoundRectCallout">
            <a:avLst>
              <a:gd name="adj1" fmla="val -39540"/>
              <a:gd name="adj2" fmla="val 14697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muốn so sánh số lớn gấp mấy lần số bé ta làm như thế nào?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001407" y="2736956"/>
            <a:ext cx="5979885" cy="1123737"/>
          </a:xfrm>
          <a:prstGeom prst="wedgeRoundRectCallout">
            <a:avLst>
              <a:gd name="adj1" fmla="val 45305"/>
              <a:gd name="adj2" fmla="val 10104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số lớn gấp mầy lần số bé ta lấy số lớn chia cho số bé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4750" l="9953" r="89810">
                        <a14:foregroundMark x1="43602" y1="53250" x2="52370" y2="64250"/>
                        <a14:foregroundMark x1="40758" y1="51750" x2="35308" y2="65750"/>
                        <a14:foregroundMark x1="36493" y1="65000" x2="38863" y2="70000"/>
                        <a14:foregroundMark x1="34834" y1="63750" x2="34834" y2="64250"/>
                        <a14:foregroundMark x1="40047" y1="70000" x2="41469" y2="70500"/>
                        <a14:foregroundMark x1="49526" y1="53750" x2="52370" y2="59000"/>
                        <a14:foregroundMark x1="51185" y1="66000" x2="50237" y2="67000"/>
                        <a14:foregroundMark x1="47156" y1="50250" x2="49289" y2="52000"/>
                        <a14:foregroundMark x1="50474" y1="54000" x2="51185" y2="56250"/>
                        <a14:foregroundMark x1="52607" y1="59750" x2="53081" y2="61500"/>
                        <a14:foregroundMark x1="42180" y1="49750" x2="45261" y2="49000"/>
                        <a14:foregroundMark x1="39573" y1="50500" x2="38152" y2="51750"/>
                        <a14:foregroundMark x1="29621" y1="89250" x2="40995" y2="94750"/>
                        <a14:backgroundMark x1="66114" y1="68000" x2="70853" y2="93500"/>
                        <a14:backgroundMark x1="62796" y1="74500" x2="65640" y2="95000"/>
                        <a14:backgroundMark x1="11848" y1="75750" x2="19431" y2="99750"/>
                        <a14:backgroundMark x1="17299" y1="79750" x2="19431" y2="88250"/>
                        <a14:backgroundMark x1="18957" y1="85500" x2="23460" y2="91500"/>
                        <a14:backgroundMark x1="19431" y1="84000" x2="21564" y2="86000"/>
                        <a14:backgroundMark x1="24171" y1="78500" x2="28199" y2="81500"/>
                        <a14:backgroundMark x1="29384" y1="80250" x2="29858" y2="81750"/>
                        <a14:backgroundMark x1="23460" y1="92500" x2="25118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47707" r="39168" b="5125"/>
          <a:stretch/>
        </p:blipFill>
        <p:spPr>
          <a:xfrm>
            <a:off x="8474241" y="2933700"/>
            <a:ext cx="371775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409700"/>
            <a:ext cx="10001250" cy="274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số lớn gấp mầy lần số bé ta lấy số lớn chia cho số bé</a:t>
            </a:r>
          </a:p>
        </p:txBody>
      </p:sp>
    </p:spTree>
    <p:extLst>
      <p:ext uri="{BB962C8B-B14F-4D97-AF65-F5344CB8AC3E}">
        <p14:creationId xmlns:p14="http://schemas.microsoft.com/office/powerpoint/2010/main" val="1635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652</Words>
  <Application>Microsoft Office PowerPoint</Application>
  <PresentationFormat>Custom</PresentationFormat>
  <Paragraphs>102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Ion</vt:lpstr>
      <vt:lpstr>1_Ion</vt:lpstr>
      <vt:lpstr>2_Ion</vt:lpstr>
      <vt:lpstr>Retrospect</vt:lpstr>
      <vt:lpstr>Wisp</vt:lpstr>
      <vt:lpstr>3_Ion</vt:lpstr>
      <vt:lpstr>4_Ion</vt:lpstr>
      <vt:lpstr>5_Ion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4:Tính chu vi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Tran Huu</dc:creator>
  <cp:lastModifiedBy>AutoBVT</cp:lastModifiedBy>
  <cp:revision>36</cp:revision>
  <dcterms:created xsi:type="dcterms:W3CDTF">2014-11-24T16:21:06Z</dcterms:created>
  <dcterms:modified xsi:type="dcterms:W3CDTF">2016-11-29T03:19:20Z</dcterms:modified>
</cp:coreProperties>
</file>