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60" r:id="rId3"/>
    <p:sldId id="261" r:id="rId4"/>
    <p:sldId id="259" r:id="rId5"/>
    <p:sldId id="262" r:id="rId6"/>
    <p:sldId id="263" r:id="rId7"/>
    <p:sldId id="286" r:id="rId8"/>
    <p:sldId id="287" r:id="rId9"/>
    <p:sldId id="297" r:id="rId10"/>
    <p:sldId id="270" r:id="rId11"/>
    <p:sldId id="284" r:id="rId12"/>
    <p:sldId id="271" r:id="rId13"/>
    <p:sldId id="274" r:id="rId14"/>
    <p:sldId id="285" r:id="rId15"/>
    <p:sldId id="275" r:id="rId16"/>
    <p:sldId id="272" r:id="rId17"/>
    <p:sldId id="279" r:id="rId18"/>
    <p:sldId id="280" r:id="rId19"/>
    <p:sldId id="281" r:id="rId20"/>
    <p:sldId id="282" r:id="rId21"/>
    <p:sldId id="283" r:id="rId22"/>
    <p:sldId id="288" r:id="rId23"/>
    <p:sldId id="296" r:id="rId24"/>
    <p:sldId id="289" r:id="rId25"/>
    <p:sldId id="290" r:id="rId26"/>
    <p:sldId id="291" r:id="rId27"/>
    <p:sldId id="292" r:id="rId28"/>
    <p:sldId id="294" r:id="rId29"/>
  </p:sldIdLst>
  <p:sldSz cx="9144000" cy="6858000" type="screen4x3"/>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93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60F0C-C9E8-4075-A22E-8F7CFC12A127}" type="datetimeFigureOut">
              <a:rPr lang="en-US" smtClean="0"/>
              <a:pPr/>
              <a:t>3/16/2017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6EB7A5-B257-4472-83FD-0AC7DCE99D99}" type="slidenum">
              <a:rPr lang="en-US" smtClean="0"/>
              <a:pPr/>
              <a:t>‹#›</a:t>
            </a:fld>
            <a:endParaRPr lang="en-US"/>
          </a:p>
        </p:txBody>
      </p:sp>
    </p:spTree>
    <p:extLst>
      <p:ext uri="{BB962C8B-B14F-4D97-AF65-F5344CB8AC3E}">
        <p14:creationId xmlns:p14="http://schemas.microsoft.com/office/powerpoint/2010/main" xmlns="" val="3253480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EB7A5-B257-4472-83FD-0AC7DCE99D99}" type="slidenum">
              <a:rPr lang="en-US" smtClean="0"/>
              <a:pPr/>
              <a:t>19</a:t>
            </a:fld>
            <a:endParaRPr lang="en-US"/>
          </a:p>
        </p:txBody>
      </p:sp>
    </p:spTree>
    <p:extLst>
      <p:ext uri="{BB962C8B-B14F-4D97-AF65-F5344CB8AC3E}">
        <p14:creationId xmlns:p14="http://schemas.microsoft.com/office/powerpoint/2010/main" xmlns="" val="357184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EB7A5-B257-4472-83FD-0AC7DCE99D99}" type="slidenum">
              <a:rPr lang="en-US" smtClean="0"/>
              <a:pPr/>
              <a:t>21</a:t>
            </a:fld>
            <a:endParaRPr lang="en-US"/>
          </a:p>
        </p:txBody>
      </p:sp>
    </p:spTree>
    <p:extLst>
      <p:ext uri="{BB962C8B-B14F-4D97-AF65-F5344CB8AC3E}">
        <p14:creationId xmlns:p14="http://schemas.microsoft.com/office/powerpoint/2010/main" xmlns="" val="357184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6E99D2-2B60-474F-9446-DA9ABD8F4D8F}" type="datetimeFigureOut">
              <a:rPr lang="en-US" smtClean="0"/>
              <a:pPr/>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121715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E99D2-2B60-474F-9446-DA9ABD8F4D8F}" type="datetimeFigureOut">
              <a:rPr lang="en-US" smtClean="0"/>
              <a:pPr/>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350074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E99D2-2B60-474F-9446-DA9ABD8F4D8F}" type="datetimeFigureOut">
              <a:rPr lang="en-US" smtClean="0"/>
              <a:pPr/>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22726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6E99D2-2B60-474F-9446-DA9ABD8F4D8F}" type="datetimeFigureOut">
              <a:rPr lang="en-US" smtClean="0"/>
              <a:pPr/>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281433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6E99D2-2B60-474F-9446-DA9ABD8F4D8F}" type="datetimeFigureOut">
              <a:rPr lang="en-US" smtClean="0"/>
              <a:pPr/>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178573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6E99D2-2B60-474F-9446-DA9ABD8F4D8F}" type="datetimeFigureOut">
              <a:rPr lang="en-US" smtClean="0"/>
              <a:pPr/>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212036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6E99D2-2B60-474F-9446-DA9ABD8F4D8F}" type="datetimeFigureOut">
              <a:rPr lang="en-US" smtClean="0"/>
              <a:pPr/>
              <a:t>3/16/2017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8207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6E99D2-2B60-474F-9446-DA9ABD8F4D8F}" type="datetimeFigureOut">
              <a:rPr lang="en-US" smtClean="0"/>
              <a:pPr/>
              <a:t>3/16/2017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1945675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E99D2-2B60-474F-9446-DA9ABD8F4D8F}" type="datetimeFigureOut">
              <a:rPr lang="en-US" smtClean="0"/>
              <a:pPr/>
              <a:t>3/16/2017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43211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E99D2-2B60-474F-9446-DA9ABD8F4D8F}" type="datetimeFigureOut">
              <a:rPr lang="en-US" smtClean="0"/>
              <a:pPr/>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183348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6E99D2-2B60-474F-9446-DA9ABD8F4D8F}" type="datetimeFigureOut">
              <a:rPr lang="en-US" smtClean="0"/>
              <a:pPr/>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210665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E99D2-2B60-474F-9446-DA9ABD8F4D8F}" type="datetimeFigureOut">
              <a:rPr lang="en-US" smtClean="0"/>
              <a:pPr/>
              <a:t>3/16/2017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E94EF-D380-4B1D-AEAE-1ED3BCC5D950}" type="slidenum">
              <a:rPr lang="en-US" smtClean="0"/>
              <a:pPr/>
              <a:t>‹#›</a:t>
            </a:fld>
            <a:endParaRPr lang="en-US"/>
          </a:p>
        </p:txBody>
      </p:sp>
    </p:spTree>
    <p:extLst>
      <p:ext uri="{BB962C8B-B14F-4D97-AF65-F5344CB8AC3E}">
        <p14:creationId xmlns:p14="http://schemas.microsoft.com/office/powerpoint/2010/main" xmlns="" val="2638552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95865"/>
            <a:ext cx="875858" cy="12954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76200"/>
            <a:ext cx="875858" cy="1295400"/>
          </a:xfrm>
          <a:prstGeom prst="rect">
            <a:avLst/>
          </a:prstGeom>
        </p:spPr>
      </p:pic>
      <p:sp>
        <p:nvSpPr>
          <p:cNvPr id="6" name="Rectangle 5"/>
          <p:cNvSpPr/>
          <p:nvPr/>
        </p:nvSpPr>
        <p:spPr>
          <a:xfrm>
            <a:off x="400271" y="1524000"/>
            <a:ext cx="8515129" cy="4639860"/>
          </a:xfrm>
          <a:prstGeom prst="rect">
            <a:avLst/>
          </a:prstGeom>
        </p:spPr>
        <p:txBody>
          <a:bodyPr wrap="square">
            <a:spAutoFit/>
          </a:bodyPr>
          <a:lstStyle/>
          <a:p>
            <a:pPr algn="just">
              <a:lnSpc>
                <a:spcPct val="150000"/>
              </a:lnSpc>
            </a:pPr>
            <a:r>
              <a:rPr lang="nl-NL" sz="3200" b="0" dirty="0" smtClean="0">
                <a:solidFill>
                  <a:srgbClr val="FF0000"/>
                </a:solidFill>
                <a:effectLst/>
                <a:latin typeface="Times New Roman"/>
                <a:ea typeface="Times New Roman"/>
              </a:rPr>
              <a:t>Hãy chọn đáp án đúng nhất để điền vào chỗ trống :</a:t>
            </a:r>
            <a:endParaRPr lang="en-US" sz="3200" b="1" dirty="0" smtClean="0">
              <a:solidFill>
                <a:srgbClr val="FF0000"/>
              </a:solidFill>
              <a:effectLst/>
              <a:latin typeface="Times New Roman"/>
              <a:ea typeface="Times New Roman"/>
            </a:endParaRPr>
          </a:p>
          <a:p>
            <a:pPr algn="just">
              <a:lnSpc>
                <a:spcPct val="150000"/>
              </a:lnSpc>
            </a:pPr>
            <a:r>
              <a:rPr lang="nl-NL" sz="2800" b="0" dirty="0" smtClean="0">
                <a:effectLst/>
                <a:latin typeface="Times New Roman"/>
                <a:ea typeface="Times New Roman"/>
              </a:rPr>
              <a:t>	</a:t>
            </a:r>
            <a:r>
              <a:rPr lang="nl-NL" sz="2800" b="1" i="1" dirty="0" smtClean="0">
                <a:effectLst/>
                <a:latin typeface="Times New Roman"/>
                <a:ea typeface="Times New Roman"/>
              </a:rPr>
              <a:t>Không có ánh sáng, thực vật sẽ ...vì chúng cần ánh sáng để ...</a:t>
            </a:r>
            <a:endParaRPr lang="en-US" sz="2800" b="1" dirty="0" smtClean="0">
              <a:effectLst/>
              <a:latin typeface="Times New Roman"/>
              <a:ea typeface="Times New Roman"/>
            </a:endParaRPr>
          </a:p>
          <a:p>
            <a:pPr algn="just">
              <a:lnSpc>
                <a:spcPct val="150000"/>
              </a:lnSpc>
            </a:pPr>
            <a:r>
              <a:rPr lang="nl-NL" sz="2800" b="0" dirty="0" smtClean="0">
                <a:effectLst/>
                <a:latin typeface="Times New Roman"/>
                <a:ea typeface="Times New Roman"/>
              </a:rPr>
              <a:t>A. trở nên xanh tốt / phát triển</a:t>
            </a:r>
            <a:endParaRPr lang="en-US" sz="2800" b="1" dirty="0" smtClean="0">
              <a:effectLst/>
              <a:latin typeface="Times New Roman"/>
              <a:ea typeface="Times New Roman"/>
            </a:endParaRPr>
          </a:p>
          <a:p>
            <a:pPr algn="just">
              <a:lnSpc>
                <a:spcPct val="150000"/>
              </a:lnSpc>
            </a:pPr>
            <a:r>
              <a:rPr lang="nl-NL" sz="2800" b="0" dirty="0" smtClean="0">
                <a:effectLst/>
                <a:latin typeface="Times New Roman"/>
                <a:ea typeface="Times New Roman"/>
              </a:rPr>
              <a:t>B. mau chóng tàn lụi / tươi tốt</a:t>
            </a:r>
            <a:endParaRPr lang="en-US" sz="2800" b="1" dirty="0" smtClean="0">
              <a:effectLst/>
              <a:latin typeface="Times New Roman"/>
              <a:ea typeface="Times New Roman"/>
            </a:endParaRPr>
          </a:p>
          <a:p>
            <a:pPr algn="just">
              <a:lnSpc>
                <a:spcPct val="150000"/>
              </a:lnSpc>
            </a:pPr>
            <a:r>
              <a:rPr lang="nl-NL" sz="2800" b="0" dirty="0" smtClean="0">
                <a:effectLst/>
                <a:latin typeface="Times New Roman"/>
                <a:ea typeface="Times New Roman"/>
              </a:rPr>
              <a:t>C. mau chóng phát triển / duy trì sự sống</a:t>
            </a:r>
            <a:endParaRPr lang="en-US" sz="2800" b="1" dirty="0" smtClean="0">
              <a:effectLst/>
              <a:latin typeface="Times New Roman"/>
              <a:ea typeface="Times New Roman"/>
            </a:endParaRPr>
          </a:p>
          <a:p>
            <a:pPr>
              <a:lnSpc>
                <a:spcPct val="150000"/>
              </a:lnSpc>
            </a:pPr>
            <a:r>
              <a:rPr lang="nl-NL" sz="2800" dirty="0" smtClean="0">
                <a:effectLst/>
                <a:latin typeface="Times New Roman"/>
                <a:ea typeface="Times New Roman"/>
              </a:rPr>
              <a:t>D. mau chóng tàn lụi / duy trì sự sống</a:t>
            </a:r>
            <a:endParaRPr lang="en-US" sz="2800" dirty="0"/>
          </a:p>
        </p:txBody>
      </p:sp>
      <p:sp>
        <p:nvSpPr>
          <p:cNvPr id="8" name="Flowchart: Connector 7"/>
          <p:cNvSpPr/>
          <p:nvPr/>
        </p:nvSpPr>
        <p:spPr>
          <a:xfrm>
            <a:off x="304800" y="5562600"/>
            <a:ext cx="609600" cy="6096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668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569533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5715000"/>
            <a:ext cx="875858" cy="1295400"/>
          </a:xfrm>
          <a:prstGeom prst="rect">
            <a:avLst/>
          </a:prstGeom>
        </p:spPr>
      </p:pic>
      <p:sp>
        <p:nvSpPr>
          <p:cNvPr id="6" name="Round Diagonal Corner Rectangle 5"/>
          <p:cNvSpPr/>
          <p:nvPr/>
        </p:nvSpPr>
        <p:spPr>
          <a:xfrm>
            <a:off x="685800" y="2791539"/>
            <a:ext cx="7848600" cy="2009061"/>
          </a:xfrm>
          <a:prstGeom prst="round2Diag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nl-NL" sz="2800" i="1" dirty="0" smtClean="0">
                <a:latin typeface="Times New Roman"/>
                <a:ea typeface="Times New Roman"/>
              </a:rPr>
              <a:t>	Ánh </a:t>
            </a:r>
            <a:r>
              <a:rPr lang="nl-NL" sz="2800" i="1" dirty="0">
                <a:latin typeface="Times New Roman"/>
                <a:ea typeface="Times New Roman"/>
              </a:rPr>
              <a:t>sáng tác động lên mỗi chúng ta trong suốt cả cuộc đời. Nó giúp chúng ta có thức ăn, sưởi ấm và cho ta sức khoẻ. Nhờ ánh sáng mà chúng ta cảm nhận được tất cả vẻ đẹp của thiên nhiên.</a:t>
            </a:r>
            <a:endParaRPr lang="en-US" sz="2800" dirty="0"/>
          </a:p>
        </p:txBody>
      </p:sp>
      <p:sp>
        <p:nvSpPr>
          <p:cNvPr id="19" name="TextBox 18"/>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1 :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con </a:t>
            </a:r>
            <a:r>
              <a:rPr lang="en-US" sz="2800" b="1" i="1" dirty="0" err="1">
                <a:solidFill>
                  <a:srgbClr val="FF0000"/>
                </a:solidFill>
                <a:latin typeface="Times New Roman"/>
                <a:ea typeface="Times New Roman"/>
              </a:rPr>
              <a:t>người</a:t>
            </a:r>
            <a:r>
              <a:rPr lang="en-US" sz="2800" b="1" i="1"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xmlns="" val="226320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41394" y="-9586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339820" y="-76200"/>
            <a:ext cx="875858" cy="12954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6832" y="1600200"/>
            <a:ext cx="4064000" cy="2819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00" y="4495800"/>
            <a:ext cx="4124632" cy="22666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67200" y="1600200"/>
            <a:ext cx="4800600" cy="5162296"/>
          </a:xfrm>
          <a:prstGeom prst="rect">
            <a:avLst/>
          </a:prstGeom>
        </p:spPr>
      </p:pic>
      <p:sp>
        <p:nvSpPr>
          <p:cNvPr id="18" name="TextBox 17"/>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19" name="Group 18"/>
          <p:cNvGrpSpPr/>
          <p:nvPr/>
        </p:nvGrpSpPr>
        <p:grpSpPr>
          <a:xfrm>
            <a:off x="1524000" y="762000"/>
            <a:ext cx="6172200" cy="685800"/>
            <a:chOff x="2362200" y="685800"/>
            <a:chExt cx="4495800" cy="685800"/>
          </a:xfrm>
        </p:grpSpPr>
        <p:cxnSp>
          <p:nvCxnSpPr>
            <p:cNvPr id="20" name="Straight Connector 19"/>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24355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1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21" name="Picture 20"/>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16" name="TextBox 15"/>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17" name="Group 16"/>
          <p:cNvGrpSpPr/>
          <p:nvPr/>
        </p:nvGrpSpPr>
        <p:grpSpPr>
          <a:xfrm>
            <a:off x="1524000" y="762000"/>
            <a:ext cx="6172200" cy="685800"/>
            <a:chOff x="2362200" y="685800"/>
            <a:chExt cx="4495800" cy="685800"/>
          </a:xfrm>
        </p:grpSpPr>
        <p:cxnSp>
          <p:nvCxnSpPr>
            <p:cNvPr id="19" name="Straight Connector 18"/>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96702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5" name="Rectangle 4"/>
          <p:cNvSpPr/>
          <p:nvPr/>
        </p:nvSpPr>
        <p:spPr>
          <a:xfrm>
            <a:off x="1731318" y="2768025"/>
            <a:ext cx="5681363" cy="584775"/>
          </a:xfrm>
          <a:prstGeom prst="rect">
            <a:avLst/>
          </a:prstGeom>
        </p:spPr>
        <p:txBody>
          <a:bodyPr wrap="square">
            <a:spAutoFit/>
          </a:bodyPr>
          <a:lstStyle/>
          <a:p>
            <a:pPr algn="just"/>
            <a:r>
              <a:rPr lang="nl-NL" sz="3200" dirty="0">
                <a:latin typeface="Times New Roman"/>
                <a:ea typeface="Times New Roman"/>
              </a:rPr>
              <a:t>Loài vật cần ánh sáng để làm gì ?</a:t>
            </a:r>
            <a:endParaRPr lang="en-US" sz="3200" dirty="0">
              <a:latin typeface="Times New Roman"/>
              <a:ea typeface="Times New Roman"/>
            </a:endParaRPr>
          </a:p>
        </p:txBody>
      </p:sp>
      <p:sp>
        <p:nvSpPr>
          <p:cNvPr id="20" name="TextBox 19"/>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1" name="Group 20"/>
          <p:cNvGrpSpPr/>
          <p:nvPr/>
        </p:nvGrpSpPr>
        <p:grpSpPr>
          <a:xfrm>
            <a:off x="1524000" y="762000"/>
            <a:ext cx="6172200" cy="685800"/>
            <a:chOff x="2362200" y="685800"/>
            <a:chExt cx="4495800" cy="685800"/>
          </a:xfrm>
        </p:grpSpPr>
        <p:cxnSp>
          <p:nvCxnSpPr>
            <p:cNvPr id="22" name="Straight Connector 21"/>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34978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152400"/>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152400"/>
            <a:ext cx="990600" cy="149944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 y="2443988"/>
            <a:ext cx="4419600" cy="32483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10100" y="2438400"/>
            <a:ext cx="4457700" cy="3253953"/>
          </a:xfrm>
          <a:prstGeom prst="rect">
            <a:avLst/>
          </a:prstGeom>
        </p:spPr>
      </p:pic>
      <p:sp>
        <p:nvSpPr>
          <p:cNvPr id="7" name="TextBox 6"/>
          <p:cNvSpPr txBox="1"/>
          <p:nvPr/>
        </p:nvSpPr>
        <p:spPr>
          <a:xfrm>
            <a:off x="723900" y="5943600"/>
            <a:ext cx="31623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nguồn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endParaRPr lang="en-US" sz="3200" dirty="0">
              <a:latin typeface="Times New Roman" pitchFamily="18" charset="0"/>
              <a:cs typeface="Times New Roman" pitchFamily="18" charset="0"/>
            </a:endParaRPr>
          </a:p>
        </p:txBody>
      </p:sp>
      <p:sp>
        <p:nvSpPr>
          <p:cNvPr id="16" name="TextBox 15"/>
          <p:cNvSpPr txBox="1"/>
          <p:nvPr/>
        </p:nvSpPr>
        <p:spPr>
          <a:xfrm>
            <a:off x="5600700" y="5943600"/>
            <a:ext cx="2628900" cy="584775"/>
          </a:xfrm>
          <a:prstGeom prst="rect">
            <a:avLst/>
          </a:prstGeom>
          <a:noFill/>
        </p:spPr>
        <p:txBody>
          <a:bodyPr wrap="square" rtlCol="0">
            <a:spAutoFit/>
          </a:bodyPr>
          <a:lstStyle/>
          <a:p>
            <a:pPr algn="ctr"/>
            <a:r>
              <a:rPr lang="en-US" sz="3200" dirty="0" smtClean="0">
                <a:latin typeface="Times New Roman" pitchFamily="18" charset="0"/>
                <a:cs typeface="Times New Roman" pitchFamily="18" charset="0"/>
              </a:rPr>
              <a:t> Di </a:t>
            </a:r>
            <a:r>
              <a:rPr lang="en-US" sz="3200" dirty="0" err="1" smtClean="0">
                <a:latin typeface="Times New Roman" pitchFamily="18" charset="0"/>
                <a:cs typeface="Times New Roman" pitchFamily="18" charset="0"/>
              </a:rPr>
              <a:t>chuyển</a:t>
            </a:r>
            <a:endParaRPr lang="en-US" sz="3200" dirty="0">
              <a:latin typeface="Times New Roman" pitchFamily="18" charset="0"/>
              <a:cs typeface="Times New Roman" pitchFamily="18" charset="0"/>
            </a:endParaRPr>
          </a:p>
        </p:txBody>
      </p:sp>
      <p:sp>
        <p:nvSpPr>
          <p:cNvPr id="20" name="TextBox 19"/>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1" name="Group 20"/>
          <p:cNvGrpSpPr/>
          <p:nvPr/>
        </p:nvGrpSpPr>
        <p:grpSpPr>
          <a:xfrm>
            <a:off x="1524000" y="762000"/>
            <a:ext cx="6172200" cy="685800"/>
            <a:chOff x="2362200" y="685800"/>
            <a:chExt cx="4495800" cy="685800"/>
          </a:xfrm>
        </p:grpSpPr>
        <p:cxnSp>
          <p:nvCxnSpPr>
            <p:cNvPr id="22" name="Straight Connector 21"/>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14960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endParaRPr lang="en-US" sz="2800" dirty="0" smtClean="0">
              <a:latin typeface="Times New Roman" pitchFamily="18" charset="0"/>
              <a:cs typeface="Times New Roman" pitchFamily="18" charset="0"/>
            </a:endParaRP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204043"/>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204043"/>
            <a:ext cx="990600" cy="1499443"/>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2438400"/>
            <a:ext cx="4419599" cy="3571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2438400"/>
            <a:ext cx="4533900" cy="3571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952500" y="6044625"/>
            <a:ext cx="26289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Tránh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kẻ</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thù</a:t>
            </a:r>
            <a:endParaRPr lang="en-US" sz="3200" dirty="0">
              <a:latin typeface="Times New Roman" pitchFamily="18" charset="0"/>
              <a:cs typeface="Times New Roman" pitchFamily="18" charset="0"/>
            </a:endParaRPr>
          </a:p>
        </p:txBody>
      </p:sp>
      <p:sp>
        <p:nvSpPr>
          <p:cNvPr id="20" name="TextBox 19"/>
          <p:cNvSpPr txBox="1"/>
          <p:nvPr/>
        </p:nvSpPr>
        <p:spPr>
          <a:xfrm>
            <a:off x="5600700" y="6044625"/>
            <a:ext cx="26289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endParaRPr lang="en-US" sz="3200" dirty="0">
              <a:latin typeface="Times New Roman" pitchFamily="18" charset="0"/>
              <a:cs typeface="Times New Roman" pitchFamily="18" charset="0"/>
            </a:endParaRPr>
          </a:p>
        </p:txBody>
      </p:sp>
      <p:sp>
        <p:nvSpPr>
          <p:cNvPr id="21" name="TextBox 20"/>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2" name="Group 21"/>
          <p:cNvGrpSpPr/>
          <p:nvPr/>
        </p:nvGrpSpPr>
        <p:grpSpPr>
          <a:xfrm>
            <a:off x="1524000" y="762000"/>
            <a:ext cx="6172200" cy="685800"/>
            <a:chOff x="2362200" y="685800"/>
            <a:chExt cx="4495800" cy="685800"/>
          </a:xfrm>
        </p:grpSpPr>
        <p:cxnSp>
          <p:nvCxnSpPr>
            <p:cNvPr id="23" name="Straight Connector 22"/>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17978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Horizontal)">
                                      <p:cBhvr>
                                        <p:cTn id="7" dur="500"/>
                                        <p:tgtEl>
                                          <p:spTgt spid="2050"/>
                                        </p:tgtEl>
                                      </p:cBhvr>
                                    </p:animEffect>
                                  </p:childTnLst>
                                </p:cTn>
                              </p:par>
                              <p:par>
                                <p:cTn id="8" presetID="16" presetClass="entr" presetSubtype="4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out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sp>
        <p:nvSpPr>
          <p:cNvPr id="2" name="Rectangle 1"/>
          <p:cNvSpPr/>
          <p:nvPr/>
        </p:nvSpPr>
        <p:spPr>
          <a:xfrm>
            <a:off x="990600" y="5780782"/>
            <a:ext cx="7239000" cy="1077218"/>
          </a:xfrm>
          <a:prstGeom prst="rect">
            <a:avLst/>
          </a:prstGeom>
        </p:spPr>
        <p:txBody>
          <a:bodyPr wrap="square">
            <a:spAutoFit/>
          </a:bodyPr>
          <a:lstStyle/>
          <a:p>
            <a:pPr algn="ctr"/>
            <a:r>
              <a:rPr lang="nl-NL" sz="3200" dirty="0">
                <a:latin typeface="Times New Roman"/>
                <a:ea typeface="Times New Roman"/>
              </a:rPr>
              <a:t>Hãy tưởng tượng loài vật sẽ ra sao nếu không có ánh sáng.</a:t>
            </a:r>
            <a:endParaRPr lang="en-US" sz="3200" dirty="0">
              <a:latin typeface="Times New Roman"/>
              <a:ea typeface="Times New Roman"/>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5000" y="2209800"/>
            <a:ext cx="5334000" cy="3581400"/>
          </a:xfrm>
          <a:prstGeom prst="rect">
            <a:avLst/>
          </a:prstGeom>
        </p:spPr>
      </p:pic>
      <p:sp>
        <p:nvSpPr>
          <p:cNvPr id="17" name="TextBox 16"/>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22833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2" name="Round Diagonal Corner Rectangle 1"/>
          <p:cNvSpPr/>
          <p:nvPr/>
        </p:nvSpPr>
        <p:spPr>
          <a:xfrm>
            <a:off x="457200" y="2791539"/>
            <a:ext cx="8229600" cy="2009061"/>
          </a:xfrm>
          <a:prstGeom prst="round2Diag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nl-NL" sz="2800" i="1" dirty="0" smtClean="0">
                <a:latin typeface="Times New Roman"/>
                <a:ea typeface="Times New Roman"/>
              </a:rPr>
              <a:t>	Loài </a:t>
            </a:r>
            <a:r>
              <a:rPr lang="nl-NL" sz="2800" i="1" dirty="0">
                <a:latin typeface="Times New Roman"/>
                <a:ea typeface="Times New Roman"/>
              </a:rPr>
              <a:t>vật cần ánh sáng để di chuyển, tìm thức ăn, nước uống, phát hiện ra những nguy hiểm cần tránh. Ánh sáng và thời gian chiếu sáng còn ảnh hưởng đến sự sinh sản của một số động vật.</a:t>
            </a:r>
            <a:endParaRPr lang="en-US" sz="2800" dirty="0"/>
          </a:p>
        </p:txBody>
      </p:sp>
      <p:sp>
        <p:nvSpPr>
          <p:cNvPr id="17" name="TextBox 16"/>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100908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5" name="Rectangle 4"/>
          <p:cNvSpPr/>
          <p:nvPr/>
        </p:nvSpPr>
        <p:spPr>
          <a:xfrm>
            <a:off x="1333500" y="2743200"/>
            <a:ext cx="6438900" cy="1077218"/>
          </a:xfrm>
          <a:prstGeom prst="rect">
            <a:avLst/>
          </a:prstGeom>
        </p:spPr>
        <p:txBody>
          <a:bodyPr wrap="square">
            <a:spAutoFit/>
          </a:bodyPr>
          <a:lstStyle/>
          <a:p>
            <a:pPr algn="just"/>
            <a:r>
              <a:rPr lang="nl-NL" sz="3200" dirty="0">
                <a:latin typeface="Times New Roman"/>
                <a:ea typeface="Times New Roman"/>
              </a:rPr>
              <a:t>Hãy kể tên một số loài vật kiếm ăn vào ban ngày ?</a:t>
            </a:r>
            <a:endParaRPr lang="en-US" sz="3200" dirty="0">
              <a:latin typeface="Times New Roman"/>
              <a:ea typeface="Times New Roman"/>
            </a:endParaRPr>
          </a:p>
        </p:txBody>
      </p:sp>
      <p:sp>
        <p:nvSpPr>
          <p:cNvPr id="20" name="TextBox 19"/>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1" name="Group 20"/>
          <p:cNvGrpSpPr/>
          <p:nvPr/>
        </p:nvGrpSpPr>
        <p:grpSpPr>
          <a:xfrm>
            <a:off x="1524000" y="762000"/>
            <a:ext cx="6172200" cy="685800"/>
            <a:chOff x="2362200" y="685800"/>
            <a:chExt cx="4495800" cy="685800"/>
          </a:xfrm>
        </p:grpSpPr>
        <p:cxnSp>
          <p:nvCxnSpPr>
            <p:cNvPr id="22" name="Straight Connector 21"/>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15912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xmlns="" val="0"/>
              </a:ext>
            </a:extLst>
          </a:blip>
          <a:srcRect r="78268"/>
          <a:stretch/>
        </p:blipFill>
        <p:spPr>
          <a:xfrm flipH="1">
            <a:off x="-76200" y="-127843"/>
            <a:ext cx="990600" cy="1499443"/>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xmlns="" val="0"/>
              </a:ext>
            </a:extLst>
          </a:blip>
          <a:srcRect r="78268"/>
          <a:stretch/>
        </p:blipFill>
        <p:spPr>
          <a:xfrm>
            <a:off x="8229600" y="-93430"/>
            <a:ext cx="990600" cy="1499443"/>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200" y="1504950"/>
            <a:ext cx="4495800" cy="26098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48200" y="1531441"/>
            <a:ext cx="4457421" cy="258335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48200" y="4222954"/>
            <a:ext cx="4419320" cy="255884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2400" y="4222954"/>
            <a:ext cx="4419600" cy="2558846"/>
          </a:xfrm>
          <a:prstGeom prst="rect">
            <a:avLst/>
          </a:prstGeom>
        </p:spPr>
      </p:pic>
      <p:sp>
        <p:nvSpPr>
          <p:cNvPr id="16" name="TextBox 15"/>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17" name="Group 16"/>
          <p:cNvGrpSpPr/>
          <p:nvPr/>
        </p:nvGrpSpPr>
        <p:grpSpPr>
          <a:xfrm>
            <a:off x="1524000" y="762000"/>
            <a:ext cx="6172200" cy="685800"/>
            <a:chOff x="2362200" y="685800"/>
            <a:chExt cx="4495800" cy="685800"/>
          </a:xfrm>
        </p:grpSpPr>
        <p:cxnSp>
          <p:nvCxnSpPr>
            <p:cNvPr id="20" name="Straight Connector 19"/>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373752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95865"/>
            <a:ext cx="875858" cy="12954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76200"/>
            <a:ext cx="875858" cy="1295400"/>
          </a:xfrm>
          <a:prstGeom prst="rect">
            <a:avLst/>
          </a:prstGeom>
        </p:spPr>
      </p:pic>
      <p:sp>
        <p:nvSpPr>
          <p:cNvPr id="6" name="Rectangle 5"/>
          <p:cNvSpPr/>
          <p:nvPr/>
        </p:nvSpPr>
        <p:spPr>
          <a:xfrm>
            <a:off x="1695671" y="1988403"/>
            <a:ext cx="6000529" cy="830997"/>
          </a:xfrm>
          <a:prstGeom prst="rect">
            <a:avLst/>
          </a:prstGeom>
        </p:spPr>
        <p:txBody>
          <a:bodyPr wrap="square">
            <a:spAutoFit/>
          </a:bodyPr>
          <a:lstStyle/>
          <a:p>
            <a:pPr algn="just">
              <a:lnSpc>
                <a:spcPct val="150000"/>
              </a:lnSpc>
            </a:pPr>
            <a:r>
              <a:rPr lang="nl-NL" sz="3200" b="0" dirty="0" smtClean="0">
                <a:solidFill>
                  <a:srgbClr val="FF0000"/>
                </a:solidFill>
                <a:effectLst/>
                <a:latin typeface="Times New Roman"/>
                <a:ea typeface="Times New Roman"/>
              </a:rPr>
              <a:t>Hãy </a:t>
            </a:r>
            <a:r>
              <a:rPr lang="en-US" sz="3200" b="0" dirty="0" err="1" smtClean="0">
                <a:solidFill>
                  <a:srgbClr val="FF0000"/>
                </a:solidFill>
                <a:effectLst/>
                <a:latin typeface="Times New Roman"/>
                <a:ea typeface="Times New Roman"/>
              </a:rPr>
              <a:t>kể</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tên</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một</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số</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loài</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cây</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ưa</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sáng</a:t>
            </a:r>
            <a:r>
              <a:rPr lang="en-US" sz="3200" b="0" dirty="0" smtClean="0">
                <a:solidFill>
                  <a:srgbClr val="FF0000"/>
                </a:solidFill>
                <a:effectLst/>
                <a:latin typeface="Times New Roman"/>
                <a:ea typeface="Times New Roman"/>
              </a:rPr>
              <a:t>.</a:t>
            </a:r>
            <a:endParaRPr lang="en-US" sz="2800" dirty="0"/>
          </a:p>
        </p:txBody>
      </p:sp>
    </p:spTree>
    <p:extLst>
      <p:ext uri="{BB962C8B-B14F-4D97-AF65-F5344CB8AC3E}">
        <p14:creationId xmlns:p14="http://schemas.microsoft.com/office/powerpoint/2010/main" xmlns="" val="18668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5" name="Rectangle 4"/>
          <p:cNvSpPr/>
          <p:nvPr/>
        </p:nvSpPr>
        <p:spPr>
          <a:xfrm>
            <a:off x="1485900" y="2895600"/>
            <a:ext cx="6438900" cy="1077218"/>
          </a:xfrm>
          <a:prstGeom prst="rect">
            <a:avLst/>
          </a:prstGeom>
        </p:spPr>
        <p:txBody>
          <a:bodyPr wrap="square">
            <a:spAutoFit/>
          </a:bodyPr>
          <a:lstStyle/>
          <a:p>
            <a:pPr algn="just"/>
            <a:r>
              <a:rPr lang="nl-NL" sz="3200" dirty="0">
                <a:latin typeface="Times New Roman"/>
                <a:ea typeface="Times New Roman"/>
              </a:rPr>
              <a:t>Hãy kể tên một số loài vật kiếm ăn vào ban </a:t>
            </a:r>
            <a:r>
              <a:rPr lang="nl-NL" sz="3200" dirty="0" smtClean="0">
                <a:latin typeface="Times New Roman"/>
                <a:ea typeface="Times New Roman"/>
              </a:rPr>
              <a:t>đêm </a:t>
            </a:r>
            <a:r>
              <a:rPr lang="nl-NL" sz="3200" dirty="0">
                <a:latin typeface="Times New Roman"/>
                <a:ea typeface="Times New Roman"/>
              </a:rPr>
              <a:t>?</a:t>
            </a:r>
            <a:endParaRPr lang="en-US" sz="3200" dirty="0">
              <a:latin typeface="Times New Roman"/>
              <a:ea typeface="Times New Roman"/>
            </a:endParaRPr>
          </a:p>
        </p:txBody>
      </p:sp>
      <p:sp>
        <p:nvSpPr>
          <p:cNvPr id="20" name="TextBox 19"/>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1" name="Group 20"/>
          <p:cNvGrpSpPr/>
          <p:nvPr/>
        </p:nvGrpSpPr>
        <p:grpSpPr>
          <a:xfrm>
            <a:off x="1524000" y="762000"/>
            <a:ext cx="6172200" cy="685800"/>
            <a:chOff x="2362200" y="685800"/>
            <a:chExt cx="4495800" cy="685800"/>
          </a:xfrm>
        </p:grpSpPr>
        <p:cxnSp>
          <p:nvCxnSpPr>
            <p:cNvPr id="22" name="Straight Connector 21"/>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133430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xmlns="" val="0"/>
              </a:ext>
            </a:extLst>
          </a:blip>
          <a:srcRect r="78268"/>
          <a:stretch/>
        </p:blipFill>
        <p:spPr>
          <a:xfrm flipH="1">
            <a:off x="-76200" y="-127843"/>
            <a:ext cx="990600" cy="1499443"/>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xmlns="" val="0"/>
              </a:ext>
            </a:extLst>
          </a:blip>
          <a:srcRect r="78268"/>
          <a:stretch/>
        </p:blipFill>
        <p:spPr>
          <a:xfrm>
            <a:off x="8229600" y="-93430"/>
            <a:ext cx="990600" cy="149944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 y="1600200"/>
            <a:ext cx="4362450" cy="243852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686301" y="1568246"/>
            <a:ext cx="4229099" cy="247048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86301" y="4191000"/>
            <a:ext cx="4229099" cy="2591798"/>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2400" y="4190999"/>
            <a:ext cx="4343400" cy="2564759"/>
          </a:xfrm>
          <a:prstGeom prst="rect">
            <a:avLst/>
          </a:prstGeom>
        </p:spPr>
      </p:pic>
      <p:sp>
        <p:nvSpPr>
          <p:cNvPr id="17" name="TextBox 16"/>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345926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2" name="Rectangle 1"/>
          <p:cNvSpPr/>
          <p:nvPr/>
        </p:nvSpPr>
        <p:spPr>
          <a:xfrm>
            <a:off x="838200" y="2971800"/>
            <a:ext cx="7772400" cy="584775"/>
          </a:xfrm>
          <a:prstGeom prst="rect">
            <a:avLst/>
          </a:prstGeom>
        </p:spPr>
        <p:txBody>
          <a:bodyPr wrap="square">
            <a:spAutoFit/>
          </a:bodyPr>
          <a:lstStyle/>
          <a:p>
            <a:pPr algn="just"/>
            <a:r>
              <a:rPr lang="nl-NL" sz="3200" dirty="0" smtClean="0">
                <a:latin typeface="Times New Roman"/>
                <a:ea typeface="Times New Roman"/>
              </a:rPr>
              <a:t>Nhu cầu ánh sáng của động vật như thế nào ?</a:t>
            </a:r>
            <a:endParaRPr lang="en-US" sz="3200" dirty="0">
              <a:latin typeface="Times New Roman"/>
              <a:ea typeface="Times New Roman"/>
            </a:endParaRPr>
          </a:p>
        </p:txBody>
      </p:sp>
      <p:sp>
        <p:nvSpPr>
          <p:cNvPr id="21" name="TextBox 20"/>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2" name="Group 21"/>
          <p:cNvGrpSpPr/>
          <p:nvPr/>
        </p:nvGrpSpPr>
        <p:grpSpPr>
          <a:xfrm>
            <a:off x="1524000" y="762000"/>
            <a:ext cx="6172200" cy="685800"/>
            <a:chOff x="2362200" y="685800"/>
            <a:chExt cx="4495800" cy="685800"/>
          </a:xfrm>
        </p:grpSpPr>
        <p:cxnSp>
          <p:nvCxnSpPr>
            <p:cNvPr id="23" name="Straight Connector 22"/>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336043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2" name="Rectangle 1"/>
          <p:cNvSpPr/>
          <p:nvPr/>
        </p:nvSpPr>
        <p:spPr>
          <a:xfrm>
            <a:off x="762000" y="2590800"/>
            <a:ext cx="7772400" cy="1569660"/>
          </a:xfrm>
          <a:prstGeom prst="rect">
            <a:avLst/>
          </a:prstGeom>
        </p:spPr>
        <p:txBody>
          <a:bodyPr wrap="square">
            <a:spAutoFit/>
          </a:bodyPr>
          <a:lstStyle/>
          <a:p>
            <a:pPr algn="just"/>
            <a:r>
              <a:rPr lang="nl-NL" sz="3200" dirty="0" smtClean="0">
                <a:latin typeface="Times New Roman"/>
                <a:ea typeface="Times New Roman"/>
              </a:rPr>
              <a:t>Em biết những mô hình chăn nuôi nào sử dụng cách chiếu đèn để tăng năng suất vật nuôi ?</a:t>
            </a:r>
            <a:endParaRPr lang="en-US" sz="3200" dirty="0">
              <a:latin typeface="Times New Roman"/>
              <a:ea typeface="Times New Roman"/>
            </a:endParaRPr>
          </a:p>
        </p:txBody>
      </p:sp>
      <p:sp>
        <p:nvSpPr>
          <p:cNvPr id="20" name="TextBox 19"/>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1" name="Group 20"/>
          <p:cNvGrpSpPr/>
          <p:nvPr/>
        </p:nvGrpSpPr>
        <p:grpSpPr>
          <a:xfrm>
            <a:off x="1524000" y="762000"/>
            <a:ext cx="6172200" cy="685800"/>
            <a:chOff x="2362200" y="685800"/>
            <a:chExt cx="4495800" cy="685800"/>
          </a:xfrm>
        </p:grpSpPr>
        <p:cxnSp>
          <p:nvCxnSpPr>
            <p:cNvPr id="22" name="Straight Connector 21"/>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7" name="Rectangle 26"/>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a:t>
            </a:r>
            <a:r>
              <a:rPr lang="en-US" sz="2800" b="1" i="1" dirty="0" smtClean="0">
                <a:solidFill>
                  <a:srgbClr val="FF0000"/>
                </a:solidFill>
                <a:latin typeface="Times New Roman"/>
                <a:ea typeface="Times New Roman"/>
              </a:rPr>
              <a:t>2 </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a:t>
            </a:r>
            <a:r>
              <a:rPr lang="en-US" sz="2800" b="1" i="1" dirty="0" err="1" smtClean="0">
                <a:solidFill>
                  <a:srgbClr val="FF0000"/>
                </a:solidFill>
                <a:latin typeface="Times New Roman"/>
                <a:ea typeface="Times New Roman"/>
              </a:rPr>
              <a:t>động</a:t>
            </a:r>
            <a:r>
              <a:rPr lang="en-US" sz="2800" b="1" i="1" dirty="0" smtClean="0">
                <a:solidFill>
                  <a:srgbClr val="FF0000"/>
                </a:solidFill>
                <a:latin typeface="Times New Roman"/>
                <a:ea typeface="Times New Roman"/>
              </a:rPr>
              <a:t> </a:t>
            </a:r>
            <a:r>
              <a:rPr lang="en-US" sz="2800" b="1" i="1" dirty="0" err="1" smtClean="0">
                <a:solidFill>
                  <a:srgbClr val="FF0000"/>
                </a:solidFill>
                <a:latin typeface="Times New Roman"/>
                <a:ea typeface="Times New Roman"/>
              </a:rPr>
              <a:t>vật</a:t>
            </a:r>
            <a:r>
              <a:rPr lang="en-US" sz="2800" b="1" i="1" dirty="0" smtClean="0">
                <a:solidFill>
                  <a:srgbClr val="FF0000"/>
                </a:solidFill>
                <a:latin typeface="Times New Roman"/>
                <a:ea typeface="Times New Roman"/>
              </a:rPr>
              <a:t>:</a:t>
            </a:r>
            <a:endParaRPr lang="en-US" sz="2800" dirty="0">
              <a:solidFill>
                <a:srgbClr val="FF0000"/>
              </a:solidFill>
            </a:endParaRPr>
          </a:p>
        </p:txBody>
      </p:sp>
    </p:spTree>
    <p:extLst>
      <p:ext uri="{BB962C8B-B14F-4D97-AF65-F5344CB8AC3E}">
        <p14:creationId xmlns:p14="http://schemas.microsoft.com/office/powerpoint/2010/main" xmlns="" val="9420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pic>
        <p:nvPicPr>
          <p:cNvPr id="2050" name="Picture 2" descr="Kết quả hình ảnh cho dot den cho ga 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1656359"/>
            <a:ext cx="7124700" cy="4744441"/>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17" name="Group 16"/>
          <p:cNvGrpSpPr/>
          <p:nvPr/>
        </p:nvGrpSpPr>
        <p:grpSpPr>
          <a:xfrm>
            <a:off x="1524000" y="762000"/>
            <a:ext cx="6172200" cy="685800"/>
            <a:chOff x="2362200" y="685800"/>
            <a:chExt cx="4495800" cy="685800"/>
          </a:xfrm>
        </p:grpSpPr>
        <p:cxnSp>
          <p:nvCxnSpPr>
            <p:cNvPr id="20" name="Straight Connector 19"/>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7363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2" name="Rectangle 1"/>
          <p:cNvSpPr/>
          <p:nvPr/>
        </p:nvSpPr>
        <p:spPr>
          <a:xfrm>
            <a:off x="343823" y="2734270"/>
            <a:ext cx="8571577" cy="9233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nl-NL"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a:ea typeface="Times New Roman"/>
              </a:rPr>
              <a:t>Hãy chọn </a:t>
            </a:r>
            <a:r>
              <a:rPr lang="nl-NL"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a:ea typeface="Times New Roman"/>
              </a:rPr>
              <a:t>đáp án đúng nhất.</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TextBox 15"/>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17" name="Group 16"/>
          <p:cNvGrpSpPr/>
          <p:nvPr/>
        </p:nvGrpSpPr>
        <p:grpSpPr>
          <a:xfrm>
            <a:off x="1524000" y="762000"/>
            <a:ext cx="6172200" cy="685800"/>
            <a:chOff x="2362200" y="685800"/>
            <a:chExt cx="4495800" cy="685800"/>
          </a:xfrm>
        </p:grpSpPr>
        <p:cxnSp>
          <p:nvCxnSpPr>
            <p:cNvPr id="20" name="Straight Connector 19"/>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4997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5" name="Rectangle 4"/>
          <p:cNvSpPr/>
          <p:nvPr/>
        </p:nvSpPr>
        <p:spPr>
          <a:xfrm>
            <a:off x="457200" y="2057400"/>
            <a:ext cx="8305800" cy="3108543"/>
          </a:xfrm>
          <a:prstGeom prst="rect">
            <a:avLst/>
          </a:prstGeom>
        </p:spPr>
        <p:txBody>
          <a:bodyPr wrap="square">
            <a:spAutoFit/>
          </a:bodyPr>
          <a:lstStyle/>
          <a:p>
            <a:pPr algn="just">
              <a:lnSpc>
                <a:spcPct val="140000"/>
              </a:lnSpc>
            </a:pPr>
            <a:r>
              <a:rPr lang="nl-NL" sz="2800" b="1" dirty="0" smtClean="0">
                <a:solidFill>
                  <a:srgbClr val="FF0000"/>
                </a:solidFill>
                <a:latin typeface="Times New Roman"/>
                <a:ea typeface="Times New Roman"/>
              </a:rPr>
              <a:t>1. Những </a:t>
            </a:r>
            <a:r>
              <a:rPr lang="nl-NL" sz="2800" b="1" dirty="0">
                <a:solidFill>
                  <a:srgbClr val="FF0000"/>
                </a:solidFill>
                <a:latin typeface="Times New Roman"/>
                <a:ea typeface="Times New Roman"/>
              </a:rPr>
              <a:t>loài vật kiếm ăn vào ban ngày là :</a:t>
            </a:r>
            <a:endParaRPr lang="en-US" sz="2800" b="1" dirty="0">
              <a:solidFill>
                <a:srgbClr val="FF0000"/>
              </a:solidFill>
              <a:latin typeface="Times New Roman"/>
              <a:ea typeface="Times New Roman"/>
            </a:endParaRPr>
          </a:p>
          <a:p>
            <a:pPr algn="just">
              <a:lnSpc>
                <a:spcPct val="140000"/>
              </a:lnSpc>
            </a:pPr>
            <a:r>
              <a:rPr lang="nl-NL" sz="2800" dirty="0">
                <a:latin typeface="Times New Roman"/>
                <a:ea typeface="Times New Roman"/>
              </a:rPr>
              <a:t>	A. Báo, cọp, sư tử, chuột</a:t>
            </a:r>
            <a:endParaRPr lang="en-US" sz="2800" b="1" dirty="0">
              <a:latin typeface="Times New Roman"/>
              <a:ea typeface="Times New Roman"/>
            </a:endParaRPr>
          </a:p>
          <a:p>
            <a:pPr algn="just">
              <a:lnSpc>
                <a:spcPct val="140000"/>
              </a:lnSpc>
            </a:pPr>
            <a:r>
              <a:rPr lang="nl-NL" sz="2800" dirty="0">
                <a:latin typeface="Times New Roman"/>
                <a:ea typeface="Times New Roman"/>
              </a:rPr>
              <a:t>	B. Rắn, sư tử, bò, hươu</a:t>
            </a:r>
            <a:endParaRPr lang="en-US" sz="2800" b="1" dirty="0">
              <a:latin typeface="Times New Roman"/>
              <a:ea typeface="Times New Roman"/>
            </a:endParaRPr>
          </a:p>
          <a:p>
            <a:pPr algn="just">
              <a:lnSpc>
                <a:spcPct val="140000"/>
              </a:lnSpc>
            </a:pPr>
            <a:r>
              <a:rPr lang="nl-NL" sz="2800" dirty="0">
                <a:latin typeface="Times New Roman"/>
                <a:ea typeface="Times New Roman"/>
              </a:rPr>
              <a:t>	C. </a:t>
            </a:r>
            <a:r>
              <a:rPr lang="nl-NL" sz="2800" dirty="0" smtClean="0">
                <a:latin typeface="Times New Roman"/>
                <a:ea typeface="Times New Roman"/>
              </a:rPr>
              <a:t>Gà, </a:t>
            </a:r>
            <a:r>
              <a:rPr lang="nl-NL" sz="2800" dirty="0">
                <a:latin typeface="Times New Roman"/>
                <a:ea typeface="Times New Roman"/>
              </a:rPr>
              <a:t>cọp, bò, hươu</a:t>
            </a:r>
            <a:endParaRPr lang="en-US" sz="2800" b="1" dirty="0">
              <a:latin typeface="Times New Roman"/>
              <a:ea typeface="Times New Roman"/>
            </a:endParaRPr>
          </a:p>
          <a:p>
            <a:pPr algn="just">
              <a:lnSpc>
                <a:spcPct val="140000"/>
              </a:lnSpc>
            </a:pPr>
            <a:r>
              <a:rPr lang="nl-NL" sz="2800" dirty="0">
                <a:latin typeface="Times New Roman"/>
                <a:ea typeface="Times New Roman"/>
              </a:rPr>
              <a:t>	D. Sư tử, mèo, cọp, </a:t>
            </a:r>
            <a:r>
              <a:rPr lang="nl-NL" sz="2800" dirty="0" smtClean="0">
                <a:latin typeface="Times New Roman"/>
                <a:ea typeface="Times New Roman"/>
              </a:rPr>
              <a:t>bò</a:t>
            </a:r>
            <a:endParaRPr lang="en-US" sz="2800" b="1" dirty="0">
              <a:effectLst/>
              <a:latin typeface="Times New Roman"/>
              <a:ea typeface="Times New Roman"/>
            </a:endParaRPr>
          </a:p>
        </p:txBody>
      </p:sp>
      <p:sp>
        <p:nvSpPr>
          <p:cNvPr id="16" name="Flowchart: Connector 15"/>
          <p:cNvSpPr/>
          <p:nvPr/>
        </p:nvSpPr>
        <p:spPr>
          <a:xfrm>
            <a:off x="1219200" y="3962400"/>
            <a:ext cx="609600" cy="6096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20610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flipH="1">
            <a:off x="-76200" y="5663356"/>
            <a:ext cx="990600" cy="1499443"/>
          </a:xfrm>
          <a:prstGeom prst="rect">
            <a:avLst/>
          </a:prstGeom>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xmlns="" val="0"/>
              </a:ext>
            </a:extLst>
          </a:blip>
          <a:srcRect r="78268"/>
          <a:stretch/>
        </p:blipFill>
        <p:spPr>
          <a:xfrm>
            <a:off x="8229600" y="5663356"/>
            <a:ext cx="990600" cy="1499443"/>
          </a:xfrm>
          <a:prstGeom prst="rect">
            <a:avLst/>
          </a:prstGeom>
        </p:spPr>
      </p:pic>
      <p:sp>
        <p:nvSpPr>
          <p:cNvPr id="2" name="Rectangle 1"/>
          <p:cNvSpPr/>
          <p:nvPr/>
        </p:nvSpPr>
        <p:spPr>
          <a:xfrm>
            <a:off x="304800" y="1905000"/>
            <a:ext cx="8839200" cy="3108543"/>
          </a:xfrm>
          <a:prstGeom prst="rect">
            <a:avLst/>
          </a:prstGeom>
        </p:spPr>
        <p:txBody>
          <a:bodyPr wrap="square">
            <a:spAutoFit/>
          </a:bodyPr>
          <a:lstStyle/>
          <a:p>
            <a:pPr algn="just">
              <a:lnSpc>
                <a:spcPct val="140000"/>
              </a:lnSpc>
            </a:pPr>
            <a:r>
              <a:rPr lang="nl-NL" sz="2800" b="1" dirty="0" smtClean="0">
                <a:solidFill>
                  <a:srgbClr val="FF0000"/>
                </a:solidFill>
                <a:latin typeface="Times New Roman"/>
                <a:ea typeface="Times New Roman"/>
              </a:rPr>
              <a:t>2. Những </a:t>
            </a:r>
            <a:r>
              <a:rPr lang="nl-NL" sz="2800" b="1" dirty="0">
                <a:solidFill>
                  <a:srgbClr val="FF0000"/>
                </a:solidFill>
                <a:latin typeface="Times New Roman"/>
                <a:ea typeface="Times New Roman"/>
              </a:rPr>
              <a:t>động vật kiếm ăn vào ban đêm là :</a:t>
            </a:r>
            <a:endParaRPr lang="en-US" sz="2800" b="1" dirty="0">
              <a:solidFill>
                <a:srgbClr val="FF0000"/>
              </a:solidFill>
              <a:latin typeface="Times New Roman"/>
              <a:ea typeface="Times New Roman"/>
            </a:endParaRPr>
          </a:p>
          <a:p>
            <a:pPr algn="just">
              <a:lnSpc>
                <a:spcPct val="140000"/>
              </a:lnSpc>
            </a:pPr>
            <a:r>
              <a:rPr lang="nl-NL" sz="2800" dirty="0">
                <a:latin typeface="Times New Roman"/>
                <a:ea typeface="Times New Roman"/>
              </a:rPr>
              <a:t>	A. Cú mèo, chuột, rắn, chó sói</a:t>
            </a:r>
            <a:endParaRPr lang="en-US" sz="2800" b="1" dirty="0">
              <a:latin typeface="Times New Roman"/>
              <a:ea typeface="Times New Roman"/>
            </a:endParaRPr>
          </a:p>
          <a:p>
            <a:pPr algn="just">
              <a:lnSpc>
                <a:spcPct val="140000"/>
              </a:lnSpc>
            </a:pPr>
            <a:r>
              <a:rPr lang="nl-NL" sz="2800" dirty="0">
                <a:latin typeface="Times New Roman"/>
                <a:ea typeface="Times New Roman"/>
              </a:rPr>
              <a:t>	B. Chuột, rắn, mèo, bò</a:t>
            </a:r>
            <a:endParaRPr lang="en-US" sz="2800" b="1" dirty="0">
              <a:latin typeface="Times New Roman"/>
              <a:ea typeface="Times New Roman"/>
            </a:endParaRPr>
          </a:p>
          <a:p>
            <a:pPr algn="just">
              <a:lnSpc>
                <a:spcPct val="140000"/>
              </a:lnSpc>
            </a:pPr>
            <a:r>
              <a:rPr lang="nl-NL" sz="2800" dirty="0">
                <a:latin typeface="Times New Roman"/>
                <a:ea typeface="Times New Roman"/>
              </a:rPr>
              <a:t>	C. Rắn, bò, chó sói, cọp</a:t>
            </a:r>
            <a:endParaRPr lang="en-US" sz="2800" b="1" dirty="0">
              <a:latin typeface="Times New Roman"/>
              <a:ea typeface="Times New Roman"/>
            </a:endParaRPr>
          </a:p>
          <a:p>
            <a:pPr algn="just">
              <a:lnSpc>
                <a:spcPct val="140000"/>
              </a:lnSpc>
            </a:pPr>
            <a:r>
              <a:rPr lang="nl-NL" sz="2800" dirty="0">
                <a:latin typeface="Times New Roman"/>
                <a:ea typeface="Times New Roman"/>
              </a:rPr>
              <a:t>	D. Cú mèo, chuột, rắn, </a:t>
            </a:r>
            <a:r>
              <a:rPr lang="nl-NL" sz="2800" dirty="0" smtClean="0">
                <a:latin typeface="Times New Roman"/>
                <a:ea typeface="Times New Roman"/>
              </a:rPr>
              <a:t>gà</a:t>
            </a:r>
            <a:endParaRPr lang="en-US" sz="2800" b="1" dirty="0">
              <a:effectLst/>
              <a:latin typeface="Times New Roman"/>
              <a:ea typeface="Times New Roman"/>
            </a:endParaRPr>
          </a:p>
        </p:txBody>
      </p:sp>
      <p:sp>
        <p:nvSpPr>
          <p:cNvPr id="16" name="Flowchart: Connector 15"/>
          <p:cNvSpPr/>
          <p:nvPr/>
        </p:nvSpPr>
        <p:spPr>
          <a:xfrm>
            <a:off x="1066800" y="2590800"/>
            <a:ext cx="609600" cy="6096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367503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58" y="0"/>
            <a:ext cx="9146458" cy="6860458"/>
          </a:xfrm>
          <a:prstGeom prst="rect">
            <a:avLst/>
          </a:prstGeom>
        </p:spPr>
      </p:pic>
      <p:sp>
        <p:nvSpPr>
          <p:cNvPr id="5" name="Rectangle 4"/>
          <p:cNvSpPr/>
          <p:nvPr/>
        </p:nvSpPr>
        <p:spPr>
          <a:xfrm>
            <a:off x="1828800" y="1981199"/>
            <a:ext cx="5446403" cy="230832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Chúc</a:t>
            </a:r>
            <a:r>
              <a:rPr lang="en-US"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các</a:t>
            </a:r>
            <a:r>
              <a:rPr lang="en-US"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em</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7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chăm</a:t>
            </a:r>
            <a:r>
              <a:rPr lang="en-US"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72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ngoan</a:t>
            </a:r>
            <a:r>
              <a:rPr lang="en-US"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97831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95865"/>
            <a:ext cx="875858" cy="12954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76200"/>
            <a:ext cx="875858" cy="1295400"/>
          </a:xfrm>
          <a:prstGeom prst="rect">
            <a:avLst/>
          </a:prstGeom>
        </p:spPr>
      </p:pic>
      <p:sp>
        <p:nvSpPr>
          <p:cNvPr id="6" name="Rectangle 5"/>
          <p:cNvSpPr/>
          <p:nvPr/>
        </p:nvSpPr>
        <p:spPr>
          <a:xfrm>
            <a:off x="1600200" y="2067335"/>
            <a:ext cx="6152929" cy="752065"/>
          </a:xfrm>
          <a:prstGeom prst="rect">
            <a:avLst/>
          </a:prstGeom>
        </p:spPr>
        <p:txBody>
          <a:bodyPr wrap="square">
            <a:spAutoFit/>
          </a:bodyPr>
          <a:lstStyle/>
          <a:p>
            <a:pPr algn="just">
              <a:lnSpc>
                <a:spcPct val="150000"/>
              </a:lnSpc>
            </a:pPr>
            <a:r>
              <a:rPr lang="nl-NL" sz="3200" b="0" dirty="0" smtClean="0">
                <a:solidFill>
                  <a:srgbClr val="FF0000"/>
                </a:solidFill>
                <a:effectLst/>
                <a:latin typeface="Times New Roman"/>
                <a:ea typeface="Times New Roman"/>
              </a:rPr>
              <a:t>Hãy </a:t>
            </a:r>
            <a:r>
              <a:rPr lang="en-US" sz="3200" b="0" dirty="0" err="1" smtClean="0">
                <a:solidFill>
                  <a:srgbClr val="FF0000"/>
                </a:solidFill>
                <a:effectLst/>
                <a:latin typeface="Times New Roman"/>
                <a:ea typeface="Times New Roman"/>
              </a:rPr>
              <a:t>kể</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tên</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một</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số</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loài</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cây</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ưa</a:t>
            </a:r>
            <a:r>
              <a:rPr lang="en-US" sz="3200" b="0" dirty="0" smtClean="0">
                <a:solidFill>
                  <a:srgbClr val="FF0000"/>
                </a:solidFill>
                <a:effectLst/>
                <a:latin typeface="Times New Roman"/>
                <a:ea typeface="Times New Roman"/>
              </a:rPr>
              <a:t> </a:t>
            </a:r>
            <a:r>
              <a:rPr lang="en-US" sz="3200" b="0" dirty="0" err="1" smtClean="0">
                <a:solidFill>
                  <a:srgbClr val="FF0000"/>
                </a:solidFill>
                <a:effectLst/>
                <a:latin typeface="Times New Roman"/>
                <a:ea typeface="Times New Roman"/>
              </a:rPr>
              <a:t>bóng</a:t>
            </a:r>
            <a:r>
              <a:rPr lang="en-US" sz="3200" b="0" dirty="0" smtClean="0">
                <a:solidFill>
                  <a:srgbClr val="FF0000"/>
                </a:solidFill>
                <a:effectLst/>
                <a:latin typeface="Times New Roman"/>
                <a:ea typeface="Times New Roman"/>
              </a:rPr>
              <a:t>.</a:t>
            </a:r>
            <a:endParaRPr lang="en-US" sz="2800" dirty="0"/>
          </a:p>
        </p:txBody>
      </p:sp>
    </p:spTree>
    <p:extLst>
      <p:ext uri="{BB962C8B-B14F-4D97-AF65-F5344CB8AC3E}">
        <p14:creationId xmlns:p14="http://schemas.microsoft.com/office/powerpoint/2010/main" xmlns="" val="8416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sp>
        <p:nvSpPr>
          <p:cNvPr id="8" name="TextBox 7"/>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13" name="Group 12"/>
          <p:cNvGrpSpPr/>
          <p:nvPr/>
        </p:nvGrpSpPr>
        <p:grpSpPr>
          <a:xfrm>
            <a:off x="1524000" y="762000"/>
            <a:ext cx="6172200" cy="685800"/>
            <a:chOff x="2362200" y="685800"/>
            <a:chExt cx="4495800" cy="685800"/>
          </a:xfrm>
        </p:grpSpPr>
        <p:cxnSp>
          <p:nvCxnSpPr>
            <p:cNvPr id="3" name="Straight Connector 2"/>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533400" y="2792409"/>
            <a:ext cx="8001000" cy="2160591"/>
          </a:xfrm>
          <a:prstGeom prst="rect">
            <a:avLst/>
          </a:prstGeom>
        </p:spPr>
        <p:txBody>
          <a:bodyPr wrap="square">
            <a:spAutoFit/>
          </a:bodyPr>
          <a:lstStyle/>
          <a:p>
            <a:pPr algn="just">
              <a:lnSpc>
                <a:spcPct val="140000"/>
              </a:lnSpc>
            </a:pPr>
            <a:r>
              <a:rPr lang="nl-NL" sz="3200" b="1" dirty="0" smtClean="0">
                <a:solidFill>
                  <a:srgbClr val="C00000"/>
                </a:solidFill>
                <a:effectLst/>
                <a:latin typeface="Times New Roman"/>
                <a:ea typeface="Times New Roman"/>
              </a:rPr>
              <a:t>“Bịt mắt vẽ tranh”</a:t>
            </a:r>
            <a:endParaRPr lang="en-US" sz="3200" b="1" dirty="0" smtClean="0">
              <a:solidFill>
                <a:srgbClr val="C00000"/>
              </a:solidFill>
              <a:effectLst/>
              <a:latin typeface="Times New Roman"/>
              <a:ea typeface="Times New Roman"/>
            </a:endParaRPr>
          </a:p>
          <a:p>
            <a:pPr algn="just">
              <a:lnSpc>
                <a:spcPct val="140000"/>
              </a:lnSpc>
            </a:pPr>
            <a:r>
              <a:rPr lang="nl-NL" sz="3200" b="0" dirty="0" smtClean="0">
                <a:effectLst/>
                <a:latin typeface="Times New Roman"/>
                <a:ea typeface="Times New Roman"/>
              </a:rPr>
              <a:t>	</a:t>
            </a:r>
            <a:r>
              <a:rPr lang="nl-NL" sz="3200" dirty="0" smtClean="0">
                <a:latin typeface="Times New Roman"/>
                <a:ea typeface="Times New Roman"/>
              </a:rPr>
              <a:t>Đại diện mỗi tổ lên bảng vẽ khuôn mặt người. Ai vẽ nhanh sẽ là người chiến thắng.</a:t>
            </a:r>
            <a:endParaRPr lang="en-US" sz="3200" b="1" dirty="0">
              <a:effectLst/>
              <a:latin typeface="Times New Roman"/>
              <a:ea typeface="Times New Roman"/>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5715000"/>
            <a:ext cx="875858" cy="1295400"/>
          </a:xfrm>
          <a:prstGeom prst="rect">
            <a:avLst/>
          </a:prstGeom>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5734665"/>
            <a:ext cx="875858" cy="1295400"/>
          </a:xfrm>
          <a:prstGeom prst="rect">
            <a:avLst/>
          </a:prstGeom>
        </p:spPr>
      </p:pic>
      <p:sp>
        <p:nvSpPr>
          <p:cNvPr id="16" name="Rectangle 1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1 :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con </a:t>
            </a:r>
            <a:r>
              <a:rPr lang="en-US" sz="2800" b="1" i="1" dirty="0" err="1">
                <a:solidFill>
                  <a:srgbClr val="FF0000"/>
                </a:solidFill>
                <a:latin typeface="Times New Roman"/>
                <a:ea typeface="Times New Roman"/>
              </a:rPr>
              <a:t>người</a:t>
            </a:r>
            <a:r>
              <a:rPr lang="en-US" sz="2800" b="1" i="1"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xmlns="" val="40354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sp>
        <p:nvSpPr>
          <p:cNvPr id="5" name="Rectangle 4"/>
          <p:cNvSpPr/>
          <p:nvPr/>
        </p:nvSpPr>
        <p:spPr>
          <a:xfrm>
            <a:off x="914400" y="5780782"/>
            <a:ext cx="7239000" cy="1077218"/>
          </a:xfrm>
          <a:prstGeom prst="rect">
            <a:avLst/>
          </a:prstGeom>
        </p:spPr>
        <p:txBody>
          <a:bodyPr wrap="square">
            <a:spAutoFit/>
          </a:bodyPr>
          <a:lstStyle/>
          <a:p>
            <a:pPr algn="ctr"/>
            <a:r>
              <a:rPr lang="nl-NL" sz="3200" dirty="0" smtClean="0">
                <a:effectLst/>
                <a:latin typeface="Times New Roman"/>
                <a:ea typeface="Times New Roman"/>
              </a:rPr>
              <a:t>Hãy tưởng tượng cuộc sống của con người sẽ ra sao nếu không có ánh sáng Mặt </a:t>
            </a:r>
            <a:r>
              <a:rPr lang="nl-NL" sz="3200" dirty="0">
                <a:latin typeface="Times New Roman"/>
                <a:ea typeface="Times New Roman"/>
              </a:rPr>
              <a:t>T</a:t>
            </a:r>
            <a:r>
              <a:rPr lang="nl-NL" sz="3200" dirty="0" smtClean="0">
                <a:effectLst/>
                <a:latin typeface="Times New Roman"/>
                <a:ea typeface="Times New Roman"/>
              </a:rPr>
              <a:t>rời.</a:t>
            </a:r>
            <a:endParaRPr lang="en-US" sz="3200"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569533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5715000"/>
            <a:ext cx="875858" cy="12954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05000" y="2113003"/>
            <a:ext cx="5376893" cy="3678198"/>
          </a:xfrm>
          <a:prstGeom prst="rect">
            <a:avLst/>
          </a:prstGeom>
        </p:spPr>
      </p:pic>
      <p:sp>
        <p:nvSpPr>
          <p:cNvPr id="19" name="TextBox 18"/>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1 :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con </a:t>
            </a:r>
            <a:r>
              <a:rPr lang="en-US" sz="2800" b="1" i="1" dirty="0" err="1">
                <a:solidFill>
                  <a:srgbClr val="FF0000"/>
                </a:solidFill>
                <a:latin typeface="Times New Roman"/>
                <a:ea typeface="Times New Roman"/>
              </a:rPr>
              <a:t>người</a:t>
            </a:r>
            <a:r>
              <a:rPr lang="en-US" sz="2800" b="1" i="1"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xmlns="" val="6021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569533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5715000"/>
            <a:ext cx="875858" cy="1295400"/>
          </a:xfrm>
          <a:prstGeom prst="rect">
            <a:avLst/>
          </a:prstGeom>
        </p:spPr>
      </p:pic>
      <p:sp>
        <p:nvSpPr>
          <p:cNvPr id="6" name="Round Diagonal Corner Rectangle 5"/>
          <p:cNvSpPr/>
          <p:nvPr/>
        </p:nvSpPr>
        <p:spPr>
          <a:xfrm>
            <a:off x="914400" y="2963466"/>
            <a:ext cx="7315200" cy="1532334"/>
          </a:xfrm>
          <a:prstGeom prst="round2Diag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nl-NL" sz="2800" i="1" dirty="0" smtClean="0">
                <a:effectLst/>
                <a:latin typeface="Times New Roman"/>
                <a:ea typeface="Times New Roman"/>
              </a:rPr>
              <a:t>	Nếu Mặt Trời không chiếu sáng, khi đó khắp nơi sẽ tối đen như mực. Chúng ta sẽ không nhìn thấy mọi vật.</a:t>
            </a:r>
            <a:endParaRPr lang="en-US" sz="2800" i="1" dirty="0"/>
          </a:p>
        </p:txBody>
      </p:sp>
      <p:sp>
        <p:nvSpPr>
          <p:cNvPr id="19" name="TextBox 18"/>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0" name="Group 19"/>
          <p:cNvGrpSpPr/>
          <p:nvPr/>
        </p:nvGrpSpPr>
        <p:grpSpPr>
          <a:xfrm>
            <a:off x="1524000" y="762000"/>
            <a:ext cx="6172200" cy="685800"/>
            <a:chOff x="2362200" y="685800"/>
            <a:chExt cx="4495800" cy="685800"/>
          </a:xfrm>
        </p:grpSpPr>
        <p:cxnSp>
          <p:nvCxnSpPr>
            <p:cNvPr id="21" name="Straight Connector 2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6" name="Rectangle 2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1 :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con </a:t>
            </a:r>
            <a:r>
              <a:rPr lang="en-US" sz="2800" b="1" i="1" dirty="0" err="1">
                <a:solidFill>
                  <a:srgbClr val="FF0000"/>
                </a:solidFill>
                <a:latin typeface="Times New Roman"/>
                <a:ea typeface="Times New Roman"/>
              </a:rPr>
              <a:t>người</a:t>
            </a:r>
            <a:r>
              <a:rPr lang="en-US" sz="2800" b="1" i="1"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xmlns="" val="3165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9586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76200"/>
            <a:ext cx="875858" cy="1295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199" y="2402968"/>
            <a:ext cx="4343401" cy="3013875"/>
          </a:xfrm>
          <a:prstGeom prst="rect">
            <a:avLst/>
          </a:prstGeom>
        </p:spPr>
      </p:pic>
      <p:sp>
        <p:nvSpPr>
          <p:cNvPr id="18" name="TextBox 17"/>
          <p:cNvSpPr txBox="1"/>
          <p:nvPr/>
        </p:nvSpPr>
        <p:spPr>
          <a:xfrm>
            <a:off x="952500" y="5739825"/>
            <a:ext cx="26289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Vui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chơi</a:t>
            </a:r>
            <a:endParaRPr lang="en-US" sz="3200" dirty="0">
              <a:latin typeface="Times New Roman" pitchFamily="18" charset="0"/>
              <a:cs typeface="Times New Roman" pitchFamily="18" charset="0"/>
            </a:endParaRP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50374" y="2387025"/>
            <a:ext cx="4517426" cy="3029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5431826" y="5739825"/>
            <a:ext cx="26289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Học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endParaRPr lang="en-US" sz="3200" dirty="0">
              <a:latin typeface="Times New Roman" pitchFamily="18" charset="0"/>
              <a:cs typeface="Times New Roman" pitchFamily="18" charset="0"/>
            </a:endParaRPr>
          </a:p>
        </p:txBody>
      </p:sp>
      <p:sp>
        <p:nvSpPr>
          <p:cNvPr id="19" name="TextBox 18"/>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2" name="Group 21"/>
          <p:cNvGrpSpPr/>
          <p:nvPr/>
        </p:nvGrpSpPr>
        <p:grpSpPr>
          <a:xfrm>
            <a:off x="1524000" y="762000"/>
            <a:ext cx="6172200" cy="685800"/>
            <a:chOff x="2362200" y="685800"/>
            <a:chExt cx="4495800" cy="685800"/>
          </a:xfrm>
        </p:grpSpPr>
        <p:cxnSp>
          <p:nvCxnSpPr>
            <p:cNvPr id="23" name="Straight Connector 22"/>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28" name="Rectangle 27"/>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1 :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con </a:t>
            </a:r>
            <a:r>
              <a:rPr lang="en-US" sz="2800" b="1" i="1" dirty="0" err="1">
                <a:solidFill>
                  <a:srgbClr val="FF0000"/>
                </a:solidFill>
                <a:latin typeface="Times New Roman"/>
                <a:ea typeface="Times New Roman"/>
              </a:rPr>
              <a:t>người</a:t>
            </a:r>
            <a:r>
              <a:rPr lang="en-US" sz="2800" b="1" i="1"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xmlns="" val="22768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9586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76200"/>
            <a:ext cx="875858" cy="12954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86300" y="2378143"/>
            <a:ext cx="4381500" cy="301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p:nvPr/>
        </p:nvSpPr>
        <p:spPr>
          <a:xfrm>
            <a:off x="5334000" y="5739825"/>
            <a:ext cx="30099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Ngắm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cảnh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đẹp</a:t>
            </a:r>
            <a:endParaRPr lang="en-US" sz="3200" dirty="0">
              <a:latin typeface="Times New Roman" pitchFamily="18" charset="0"/>
              <a:cs typeface="Times New Roman" pitchFamily="18" charset="0"/>
            </a:endParaRPr>
          </a:p>
        </p:txBody>
      </p:sp>
      <p:pic>
        <p:nvPicPr>
          <p:cNvPr id="2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2387024"/>
            <a:ext cx="4408170" cy="3004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1106535" y="5739825"/>
            <a:ext cx="2628900" cy="584775"/>
          </a:xfrm>
          <a:prstGeom prst="rect">
            <a:avLst/>
          </a:prstGeom>
          <a:noFill/>
        </p:spPr>
        <p:txBody>
          <a:bodyPr wrap="square" rtlCol="0">
            <a:spAutoFit/>
          </a:bodyPr>
          <a:lstStyle/>
          <a:p>
            <a:pPr algn="ctr"/>
            <a:r>
              <a:rPr lang="en-US" sz="3200" dirty="0" err="1" smtClean="0">
                <a:latin typeface="Times New Roman" pitchFamily="18" charset="0"/>
                <a:cs typeface="Times New Roman" pitchFamily="18" charset="0"/>
              </a:rPr>
              <a:t>Sản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xuất</a:t>
            </a:r>
            <a:endParaRPr lang="en-US" sz="3200" dirty="0">
              <a:latin typeface="Times New Roman" pitchFamily="18" charset="0"/>
              <a:cs typeface="Times New Roman" pitchFamily="18" charset="0"/>
            </a:endParaRPr>
          </a:p>
        </p:txBody>
      </p:sp>
      <p:sp>
        <p:nvSpPr>
          <p:cNvPr id="29" name="TextBox 28"/>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30" name="Group 29"/>
          <p:cNvGrpSpPr/>
          <p:nvPr/>
        </p:nvGrpSpPr>
        <p:grpSpPr>
          <a:xfrm>
            <a:off x="1524000" y="762000"/>
            <a:ext cx="6172200" cy="685800"/>
            <a:chOff x="2362200" y="685800"/>
            <a:chExt cx="4495800" cy="685800"/>
          </a:xfrm>
        </p:grpSpPr>
        <p:cxnSp>
          <p:nvCxnSpPr>
            <p:cNvPr id="31" name="Straight Connector 30"/>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
        <p:nvSpPr>
          <p:cNvPr id="36" name="Rectangle 35"/>
          <p:cNvSpPr/>
          <p:nvPr/>
        </p:nvSpPr>
        <p:spPr>
          <a:xfrm>
            <a:off x="216703" y="1589782"/>
            <a:ext cx="8698697" cy="523220"/>
          </a:xfrm>
          <a:prstGeom prst="rect">
            <a:avLst/>
          </a:prstGeom>
        </p:spPr>
        <p:txBody>
          <a:bodyPr wrap="square">
            <a:spAutoFit/>
          </a:bodyPr>
          <a:lstStyle/>
          <a:p>
            <a:pPr algn="just"/>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Hoạt</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động</a:t>
            </a:r>
            <a:r>
              <a:rPr lang="en-US" sz="2800" b="1" i="1" dirty="0">
                <a:solidFill>
                  <a:srgbClr val="FF0000"/>
                </a:solidFill>
                <a:latin typeface="Times New Roman"/>
                <a:ea typeface="Times New Roman"/>
              </a:rPr>
              <a:t> 1 : </a:t>
            </a:r>
            <a:r>
              <a:rPr lang="en-US" sz="2800" b="1" i="1" dirty="0" err="1">
                <a:solidFill>
                  <a:srgbClr val="FF0000"/>
                </a:solidFill>
                <a:latin typeface="Times New Roman"/>
                <a:ea typeface="Times New Roman"/>
              </a:rPr>
              <a:t>Vai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trò</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của</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ánh</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sáng</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đối</a:t>
            </a:r>
            <a:r>
              <a:rPr lang="en-US" sz="2800" b="1" i="1" dirty="0">
                <a:solidFill>
                  <a:srgbClr val="FF0000"/>
                </a:solidFill>
                <a:latin typeface="Times New Roman"/>
                <a:ea typeface="Times New Roman"/>
              </a:rPr>
              <a:t> </a:t>
            </a:r>
            <a:r>
              <a:rPr lang="en-US" sz="2800" b="1" i="1" dirty="0" err="1">
                <a:solidFill>
                  <a:srgbClr val="FF0000"/>
                </a:solidFill>
                <a:latin typeface="Times New Roman"/>
                <a:ea typeface="Times New Roman"/>
              </a:rPr>
              <a:t>với</a:t>
            </a:r>
            <a:r>
              <a:rPr lang="en-US" sz="2800" b="1" i="1" dirty="0">
                <a:solidFill>
                  <a:srgbClr val="FF0000"/>
                </a:solidFill>
                <a:latin typeface="Times New Roman"/>
                <a:ea typeface="Times New Roman"/>
              </a:rPr>
              <a:t> con </a:t>
            </a:r>
            <a:r>
              <a:rPr lang="en-US" sz="2800" b="1" i="1" dirty="0" err="1">
                <a:solidFill>
                  <a:srgbClr val="FF0000"/>
                </a:solidFill>
                <a:latin typeface="Times New Roman"/>
                <a:ea typeface="Times New Roman"/>
              </a:rPr>
              <a:t>người</a:t>
            </a:r>
            <a:r>
              <a:rPr lang="en-US" sz="2800" b="1" i="1" dirty="0">
                <a:solidFill>
                  <a:srgbClr val="FF0000"/>
                </a:solidFill>
                <a:latin typeface="Times New Roman"/>
                <a:ea typeface="Times New Roman"/>
              </a:rPr>
              <a:t> :</a:t>
            </a:r>
            <a:endParaRPr lang="en-US" sz="2800" dirty="0">
              <a:solidFill>
                <a:srgbClr val="FF0000"/>
              </a:solidFill>
            </a:endParaRPr>
          </a:p>
        </p:txBody>
      </p:sp>
    </p:spTree>
    <p:extLst>
      <p:ext uri="{BB962C8B-B14F-4D97-AF65-F5344CB8AC3E}">
        <p14:creationId xmlns:p14="http://schemas.microsoft.com/office/powerpoint/2010/main" xmlns="" val="72110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14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4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6172200" cy="954107"/>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Thứ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7 </a:t>
            </a:r>
            <a:r>
              <a:rPr lang="en-US" sz="2800" dirty="0" err="1" smtClean="0">
                <a:latin typeface="Times New Roman" pitchFamily="18" charset="0"/>
                <a:cs typeface="Times New Roman" pitchFamily="18" charset="0"/>
              </a:rPr>
              <a:t>tháng</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năm</a:t>
            </a:r>
            <a:r>
              <a:rPr lang="en-US" sz="2800" dirty="0" smtClean="0">
                <a:latin typeface="Times New Roman" pitchFamily="18" charset="0"/>
                <a:cs typeface="Times New Roman" pitchFamily="18" charset="0"/>
              </a:rPr>
              <a:t> 2017</a:t>
            </a:r>
          </a:p>
          <a:p>
            <a:pPr algn="ctr"/>
            <a:r>
              <a:rPr lang="en-US" sz="2800" dirty="0" err="1" smtClean="0">
                <a:latin typeface="Times New Roman" pitchFamily="18" charset="0"/>
                <a:cs typeface="Times New Roman" pitchFamily="18" charset="0"/>
              </a:rPr>
              <a:t>Khoa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endParaRPr lang="en-US" sz="2800" dirty="0">
              <a:latin typeface="Times New Roman" pitchFamily="18" charset="0"/>
              <a:cs typeface="Times New Roman"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37658" y="-95865"/>
            <a:ext cx="875858" cy="1295400"/>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r="77759"/>
          <a:stretch/>
        </p:blipFill>
        <p:spPr>
          <a:xfrm>
            <a:off x="8260768" y="-76200"/>
            <a:ext cx="875858" cy="1295400"/>
          </a:xfrm>
          <a:prstGeom prst="rect">
            <a:avLst/>
          </a:prstGeom>
        </p:spPr>
      </p:pic>
      <p:pic>
        <p:nvPicPr>
          <p:cNvPr id="2" name="Picture 2" descr="Kết quả hình ảnh cho mat troi suoi am trai da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9904" y="1600200"/>
            <a:ext cx="8020696" cy="5020957"/>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1219200" y="848380"/>
            <a:ext cx="6736768" cy="584775"/>
          </a:xfrm>
          <a:prstGeom prst="rect">
            <a:avLst/>
          </a:prstGeom>
          <a:noFill/>
        </p:spPr>
        <p:txBody>
          <a:bodyPr wrap="square" rtlCol="0">
            <a:spAutoFit/>
          </a:bodyPr>
          <a:lstStyle/>
          <a:p>
            <a:pPr algn="ctr"/>
            <a:r>
              <a:rPr lang="en-US" sz="3200" dirty="0" err="1" smtClean="0">
                <a:solidFill>
                  <a:srgbClr val="FF0000"/>
                </a:solidFill>
                <a:latin typeface="Times New Roman" pitchFamily="18" charset="0"/>
                <a:cs typeface="Times New Roman" pitchFamily="18" charset="0"/>
              </a:rPr>
              <a:t>Ánh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cần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sự</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sống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tiếp</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theo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grpSp>
        <p:nvGrpSpPr>
          <p:cNvPr id="22" name="Group 21"/>
          <p:cNvGrpSpPr/>
          <p:nvPr/>
        </p:nvGrpSpPr>
        <p:grpSpPr>
          <a:xfrm>
            <a:off x="1524000" y="762000"/>
            <a:ext cx="6172200" cy="685800"/>
            <a:chOff x="2362200" y="685800"/>
            <a:chExt cx="4495800" cy="685800"/>
          </a:xfrm>
        </p:grpSpPr>
        <p:cxnSp>
          <p:nvCxnSpPr>
            <p:cNvPr id="23" name="Straight Connector 22"/>
            <p:cNvCxnSpPr/>
            <p:nvPr/>
          </p:nvCxnSpPr>
          <p:spPr>
            <a:xfrm>
              <a:off x="52578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2362200" y="685800"/>
              <a:ext cx="1600200"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23622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V="1">
              <a:off x="6858000" y="685800"/>
              <a:ext cx="0" cy="6858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2362200" y="1371600"/>
              <a:ext cx="4495800" cy="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xmlns="" val="25865952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1&quot;/&gt;&lt;property id=&quot;20307&quot; value=&quot;257&quot;/&gt;&lt;/object&gt;&lt;object type=&quot;3&quot; unique_id=&quot;10006&quot;&gt;&lt;property id=&quot;20148&quot; value=&quot;5&quot;/&gt;&lt;property id=&quot;20300&quot; value=&quot;Slide 2&quot;/&gt;&lt;property id=&quot;20307&quot; value=&quot;260&quot;/&gt;&lt;/object&gt;&lt;object type=&quot;3&quot; unique_id=&quot;10007&quot;&gt;&lt;property id=&quot;20148&quot; value=&quot;5&quot;/&gt;&lt;property id=&quot;20300&quot; value=&quot;Slide 3&quot;/&gt;&lt;property id=&quot;20307&quot; value=&quot;261&quot;/&gt;&lt;/object&gt;&lt;object type=&quot;3&quot; unique_id=&quot;10008&quot;&gt;&lt;property id=&quot;20148&quot; value=&quot;5&quot;/&gt;&lt;property id=&quot;20300&quot; value=&quot;Slide 4&quot;/&gt;&lt;property id=&quot;20307&quot; value=&quot;259&quot;/&gt;&lt;/object&gt;&lt;object type=&quot;3&quot; unique_id=&quot;10009&quot;&gt;&lt;property id=&quot;20148&quot; value=&quot;5&quot;/&gt;&lt;property id=&quot;20300&quot; value=&quot;Slide 5&quot;/&gt;&lt;property id=&quot;20307&quot; value=&quot;262&quot;/&gt;&lt;/object&gt;&lt;object type=&quot;3&quot; unique_id=&quot;10010&quot;&gt;&lt;property id=&quot;20148&quot; value=&quot;5&quot;/&gt;&lt;property id=&quot;20300&quot; value=&quot;Slide 6&quot;/&gt;&lt;property id=&quot;20307&quot; value=&quot;263&quot;/&gt;&lt;/object&gt;&lt;object type=&quot;3&quot; unique_id=&quot;10012&quot;&gt;&lt;property id=&quot;20148&quot; value=&quot;5&quot;/&gt;&lt;property id=&quot;20300&quot; value=&quot;Slide 7&quot;/&gt;&lt;property id=&quot;20307&quot; value=&quot;286&quot;/&gt;&lt;/object&gt;&lt;object type=&quot;3&quot; unique_id=&quot;10013&quot;&gt;&lt;property id=&quot;20148&quot; value=&quot;5&quot;/&gt;&lt;property id=&quot;20300&quot; value=&quot;Slide 8&quot;/&gt;&lt;property id=&quot;20307&quot; value=&quot;287&quot;/&gt;&lt;/object&gt;&lt;object type=&quot;3&quot; unique_id=&quot;10014&quot;&gt;&lt;property id=&quot;20148&quot; value=&quot;5&quot;/&gt;&lt;property id=&quot;20300&quot; value=&quot;Slide 9&quot;/&gt;&lt;property id=&quot;20307&quot; value=&quot;297&quot;/&gt;&lt;/object&gt;&lt;object type=&quot;3&quot; unique_id=&quot;10016&quot;&gt;&lt;property id=&quot;20148&quot; value=&quot;5&quot;/&gt;&lt;property id=&quot;20300&quot; value=&quot;Slide 10&quot;/&gt;&lt;property id=&quot;20307&quot; value=&quot;270&quot;/&gt;&lt;/object&gt;&lt;object type=&quot;3&quot; unique_id=&quot;10017&quot;&gt;&lt;property id=&quot;20148&quot; value=&quot;5&quot;/&gt;&lt;property id=&quot;20300&quot; value=&quot;Slide 11&quot;/&gt;&lt;property id=&quot;20307&quot; value=&quot;284&quot;/&gt;&lt;/object&gt;&lt;object type=&quot;3&quot; unique_id=&quot;10018&quot;&gt;&lt;property id=&quot;20148&quot; value=&quot;5&quot;/&gt;&lt;property id=&quot;20300&quot; value=&quot;Slide 12&quot;/&gt;&lt;property id=&quot;20307&quot; value=&quot;271&quot;/&gt;&lt;/object&gt;&lt;object type=&quot;3&quot; unique_id=&quot;10019&quot;&gt;&lt;property id=&quot;20148&quot; value=&quot;5&quot;/&gt;&lt;property id=&quot;20300&quot; value=&quot;Slide 13&quot;/&gt;&lt;property id=&quot;20307&quot; value=&quot;274&quot;/&gt;&lt;/object&gt;&lt;object type=&quot;3&quot; unique_id=&quot;10020&quot;&gt;&lt;property id=&quot;20148&quot; value=&quot;5&quot;/&gt;&lt;property id=&quot;20300&quot; value=&quot;Slide 14&quot;/&gt;&lt;property id=&quot;20307&quot; value=&quot;285&quot;/&gt;&lt;/object&gt;&lt;object type=&quot;3&quot; unique_id=&quot;10021&quot;&gt;&lt;property id=&quot;20148&quot; value=&quot;5&quot;/&gt;&lt;property id=&quot;20300&quot; value=&quot;Slide 15&quot;/&gt;&lt;property id=&quot;20307&quot; value=&quot;275&quot;/&gt;&lt;/object&gt;&lt;object type=&quot;3&quot; unique_id=&quot;10022&quot;&gt;&lt;property id=&quot;20148&quot; value=&quot;5&quot;/&gt;&lt;property id=&quot;20300&quot; value=&quot;Slide 16&quot;/&gt;&lt;property id=&quot;20307&quot; value=&quot;272&quot;/&gt;&lt;/object&gt;&lt;object type=&quot;3&quot; unique_id=&quot;10023&quot;&gt;&lt;property id=&quot;20148&quot; value=&quot;5&quot;/&gt;&lt;property id=&quot;20300&quot; value=&quot;Slide 17&quot;/&gt;&lt;property id=&quot;20307&quot; value=&quot;279&quot;/&gt;&lt;/object&gt;&lt;object type=&quot;3&quot; unique_id=&quot;10024&quot;&gt;&lt;property id=&quot;20148&quot; value=&quot;5&quot;/&gt;&lt;property id=&quot;20300&quot; value=&quot;Slide 18&quot;/&gt;&lt;property id=&quot;20307&quot; value=&quot;280&quot;/&gt;&lt;/object&gt;&lt;object type=&quot;3&quot; unique_id=&quot;10025&quot;&gt;&lt;property id=&quot;20148&quot; value=&quot;5&quot;/&gt;&lt;property id=&quot;20300&quot; value=&quot;Slide 19&quot;/&gt;&lt;property id=&quot;20307&quot; value=&quot;281&quot;/&gt;&lt;/object&gt;&lt;object type=&quot;3&quot; unique_id=&quot;10026&quot;&gt;&lt;property id=&quot;20148&quot; value=&quot;5&quot;/&gt;&lt;property id=&quot;20300&quot; value=&quot;Slide 20&quot;/&gt;&lt;property id=&quot;20307&quot; value=&quot;282&quot;/&gt;&lt;/object&gt;&lt;object type=&quot;3&quot; unique_id=&quot;10027&quot;&gt;&lt;property id=&quot;20148&quot; value=&quot;5&quot;/&gt;&lt;property id=&quot;20300&quot; value=&quot;Slide 21&quot;/&gt;&lt;property id=&quot;20307&quot; value=&quot;283&quot;/&gt;&lt;/object&gt;&lt;object type=&quot;3&quot; unique_id=&quot;10028&quot;&gt;&lt;property id=&quot;20148&quot; value=&quot;5&quot;/&gt;&lt;property id=&quot;20300&quot; value=&quot;Slide 22&quot;/&gt;&lt;property id=&quot;20307&quot; value=&quot;288&quot;/&gt;&lt;/object&gt;&lt;object type=&quot;3&quot; unique_id=&quot;10029&quot;&gt;&lt;property id=&quot;20148&quot; value=&quot;5&quot;/&gt;&lt;property id=&quot;20300&quot; value=&quot;Slide 23&quot;/&gt;&lt;property id=&quot;20307&quot; value=&quot;296&quot;/&gt;&lt;/object&gt;&lt;object type=&quot;3&quot; unique_id=&quot;10030&quot;&gt;&lt;property id=&quot;20148&quot; value=&quot;5&quot;/&gt;&lt;property id=&quot;20300&quot; value=&quot;Slide 24&quot;/&gt;&lt;property id=&quot;20307&quot; value=&quot;289&quot;/&gt;&lt;/object&gt;&lt;object type=&quot;3&quot; unique_id=&quot;10032&quot;&gt;&lt;property id=&quot;20148&quot; value=&quot;5&quot;/&gt;&lt;property id=&quot;20300&quot; value=&quot;Slide 25&quot;/&gt;&lt;property id=&quot;20307&quot; value=&quot;290&quot;/&gt;&lt;/object&gt;&lt;object type=&quot;3&quot; unique_id=&quot;10033&quot;&gt;&lt;property id=&quot;20148&quot; value=&quot;5&quot;/&gt;&lt;property id=&quot;20300&quot; value=&quot;Slide 26&quot;/&gt;&lt;property id=&quot;20307&quot; value=&quot;291&quot;/&gt;&lt;/object&gt;&lt;object type=&quot;3&quot; unique_id=&quot;10034&quot;&gt;&lt;property id=&quot;20148&quot; value=&quot;5&quot;/&gt;&lt;property id=&quot;20300&quot; value=&quot;Slide 27&quot;/&gt;&lt;property id=&quot;20307&quot; value=&quot;292&quot;/&gt;&lt;/object&gt;&lt;object type=&quot;3&quot; unique_id=&quot;10036&quot;&gt;&lt;property id=&quot;20148&quot; value=&quot;5&quot;/&gt;&lt;property id=&quot;20300&quot; value=&quot;Slide 28&quot;/&gt;&lt;property id=&quot;20307&quot; value=&quot;29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947</Words>
  <Application>Microsoft Office PowerPoint</Application>
  <PresentationFormat>On-screen Show (4:3)</PresentationFormat>
  <Paragraphs>138</Paragraphs>
  <Slides>28</Slides>
  <Notes>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Administrator</cp:lastModifiedBy>
  <cp:revision>40</cp:revision>
  <dcterms:created xsi:type="dcterms:W3CDTF">2017-02-27T12:00:59Z</dcterms:created>
  <dcterms:modified xsi:type="dcterms:W3CDTF">2017-03-16T05:45:16Z</dcterms:modified>
</cp:coreProperties>
</file>